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82" r:id="rId4"/>
    <p:sldId id="281" r:id="rId5"/>
    <p:sldId id="280" r:id="rId6"/>
    <p:sldId id="288" r:id="rId7"/>
    <p:sldId id="279" r:id="rId8"/>
    <p:sldId id="291" r:id="rId9"/>
    <p:sldId id="272" r:id="rId10"/>
    <p:sldId id="265" r:id="rId11"/>
    <p:sldId id="266" r:id="rId12"/>
    <p:sldId id="283" r:id="rId13"/>
    <p:sldId id="284" r:id="rId14"/>
    <p:sldId id="290" r:id="rId15"/>
    <p:sldId id="271" r:id="rId16"/>
    <p:sldId id="273" r:id="rId17"/>
    <p:sldId id="274" r:id="rId18"/>
    <p:sldId id="270" r:id="rId19"/>
    <p:sldId id="276" r:id="rId20"/>
    <p:sldId id="269" r:id="rId21"/>
    <p:sldId id="267" r:id="rId22"/>
    <p:sldId id="263" r:id="rId23"/>
    <p:sldId id="268" r:id="rId24"/>
    <p:sldId id="285" r:id="rId25"/>
    <p:sldId id="293" r:id="rId26"/>
    <p:sldId id="286" r:id="rId27"/>
    <p:sldId id="287" r:id="rId28"/>
    <p:sldId id="264" r:id="rId29"/>
    <p:sldId id="278" r:id="rId30"/>
    <p:sldId id="277" r:id="rId31"/>
    <p:sldId id="275" r:id="rId32"/>
    <p:sldId id="260" r:id="rId33"/>
    <p:sldId id="262" r:id="rId34"/>
    <p:sldId id="261" r:id="rId35"/>
    <p:sldId id="292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9" autoAdjust="0"/>
    <p:restoredTop sz="94660"/>
  </p:normalViewPr>
  <p:slideViewPr>
    <p:cSldViewPr>
      <p:cViewPr>
        <p:scale>
          <a:sx n="72" d="100"/>
          <a:sy n="72" d="100"/>
        </p:scale>
        <p:origin x="-42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8137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2468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1681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0712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5544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388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3847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3955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827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5819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465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10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A582D-C0F2-49DC-91D7-83182102EF5C}" type="datetimeFigureOut">
              <a:rPr lang="en-AU" smtClean="0"/>
              <a:t>02/03/2015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F3D74-C07E-4D7C-9DA5-7B92BD2CCE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422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://www.huffingtonpost.co.uk/2015/01/23/eric-schmidt-internet-will-disappear_n_6530574.html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hyperlink" Target="http://www.internet.org/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hyperlink" Target="http://www.theverge.com/2015/2/26/8113735/facebook-suicide-prevention-feature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enterdigitaled.com/paper/Curriculum-of-the-Future-How-Digital-Content-is-Changing-Education.html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hyperlink" Target="https://www.google.com.au/search?q=florida+polytechnic+university+library&amp;safe=active&amp;es_sm=93&amp;source=lnms&amp;tbm=isch&amp;sa=X&amp;ei=8XTuVOD_DNTt8AX4u4D4Bw&amp;ved=0CAgQ_AUoAQ&amp;biw=926&amp;bih=839#imgdii=_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hyperlink" Target="http://www.centerdigitaled.com/GT-Libraries-in-the-Digital-Age-Yes-Theyre-Still-Crucial.html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hyperlink" Target="http://www.cnet.com/au/pictures/most-anticipated-tech-of-2015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://splashdata.com/press/worst-passwords-of-2014.htm" TargetMode="Externa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ple.com/au/watch/" TargetMode="External"/><Relationship Id="rId2" Type="http://schemas.openxmlformats.org/officeDocument/2006/relationships/hyperlink" Target="http://www.techradar.com/au/news/wearables/apple-iwatch-release-date-news-and-rumours-1131043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chradar.com/au/news/phone-and-communications/mobile-phones/google-cardboard-everything-you-need-to-know-1277738" TargetMode="External"/><Relationship Id="rId2" Type="http://schemas.openxmlformats.org/officeDocument/2006/relationships/hyperlink" Target="https://www.google.com/get/cardboard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vescience.com/49185-4d-printing-shape-shifting-structures.html" TargetMode="External"/><Relationship Id="rId2" Type="http://schemas.openxmlformats.org/officeDocument/2006/relationships/hyperlink" Target="http://3dprint.com/14601/bitonti-3d-printed-shoe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hyperlink" Target="http://time.com/3691968/raspberry-pi-2/" TargetMode="Externa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hyperlink" Target="http://en.wikipedia.org/wiki/Emoji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hyperlink" Target="http://www.seejapan.co.uk/jnto_consumer/media/press-releases/press-release-detail/15-01-30/hotel-staffed-by-robots-opening-in-japan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hyperlink" Target="https://plus.google.com/+GoogleSelfDrivingCars/videos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://www.iabaustralia.com.au/uploads/uploads/2015-02/1424642400_d9371e6886fcee7b6731413517a15ecb.pdf" TargetMode="Externa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hyperlink" Target="http://en.wikipedia.org/wiki/Uber_(company)" TargetMode="Externa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c.net.au/4corners/stories/2015/02/26/4187424.htm" TargetMode="External"/><Relationship Id="rId2" Type="http://schemas.openxmlformats.org/officeDocument/2006/relationships/hyperlink" Target="http://www.theverge.com/2015/2/15/8043569/iwork-apps-apple-now-available-android-windows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catorstechnology.com/2014/06/storydesk-powerful-alternative-to.html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hyperlink" Target="http://www.educatorstechnology.com/2014/02/a-quick-visual-guide-on-how-to-create.html" TargetMode="Externa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hyperlink" Target="http://www.educatorstechnology.com/2015/02/create-publish-textbooks-using-kindle-textbook-creator-tool.html" TargetMode="Externa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hyperlink" Target="http://oscar.go.com/nominees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://www.alexa.com/topsites/countries/AU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://www.nielsen.com/au/en/insights/reports/2014/multi-screen-report-q3-20141.html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://www.cnet.com/au/news/australian-streaming-video-services-compared/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http://www.nielsen.com/au/en/insights/news/2015/childs-play-connected-aussie-kids-spend-up-to-equivalent-of-three-school-days-online.html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hyperlink" Target="http://benbuchanan.com.au/phone-social-media-drain-our-brain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eports.weforum.org/outlook-global-agenda-2015/future-agenda/mapping-the-future-the-future-of-the-internet/" TargetMode="External"/><Relationship Id="rId2" Type="http://schemas.openxmlformats.org/officeDocument/2006/relationships/hyperlink" Target="http://reports.weforum.org/outlook-global-agenda-2015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/>
              <a:t> </a:t>
            </a:r>
            <a:r>
              <a:rPr lang="en-AU" dirty="0" smtClean="0"/>
              <a:t>             </a:t>
            </a:r>
          </a:p>
          <a:p>
            <a:pPr marL="0" indent="0">
              <a:buNone/>
            </a:pPr>
            <a:r>
              <a:rPr lang="en-AU" dirty="0"/>
              <a:t> </a:t>
            </a:r>
            <a:r>
              <a:rPr lang="en-AU" dirty="0" smtClean="0"/>
              <a:t>              </a:t>
            </a:r>
          </a:p>
          <a:p>
            <a:pPr marL="0" indent="0">
              <a:buNone/>
            </a:pPr>
            <a:r>
              <a:rPr lang="en-AU" dirty="0"/>
              <a:t> </a:t>
            </a:r>
            <a:r>
              <a:rPr lang="en-AU" dirty="0" smtClean="0"/>
              <a:t> </a:t>
            </a:r>
            <a:r>
              <a:rPr lang="en-AU" sz="5100" b="1" dirty="0" smtClean="0"/>
              <a:t>What’s new in ICT, popular culture and media?</a:t>
            </a:r>
          </a:p>
          <a:p>
            <a:pPr marL="0" indent="0">
              <a:buNone/>
            </a:pPr>
            <a:endParaRPr lang="en-AU" sz="1800" dirty="0" smtClean="0"/>
          </a:p>
          <a:p>
            <a:pPr marL="0" indent="0">
              <a:buNone/>
            </a:pPr>
            <a:endParaRPr lang="en-AU" sz="1800" dirty="0"/>
          </a:p>
          <a:p>
            <a:pPr marL="0" indent="0">
              <a:buNone/>
            </a:pPr>
            <a:endParaRPr lang="en-AU" sz="1800" dirty="0" smtClean="0"/>
          </a:p>
          <a:p>
            <a:pPr marL="0" indent="0">
              <a:buNone/>
            </a:pPr>
            <a:endParaRPr lang="en-AU" sz="1800" dirty="0"/>
          </a:p>
          <a:p>
            <a:pPr marL="0" indent="0">
              <a:buNone/>
            </a:pPr>
            <a:endParaRPr lang="en-AU" sz="1800" dirty="0" smtClean="0"/>
          </a:p>
          <a:p>
            <a:pPr marL="0" indent="0">
              <a:buNone/>
            </a:pPr>
            <a:endParaRPr lang="en-AU" sz="1800" dirty="0"/>
          </a:p>
          <a:p>
            <a:pPr marL="0" indent="0">
              <a:buNone/>
            </a:pPr>
            <a:endParaRPr lang="en-AU" sz="1800" dirty="0" smtClean="0"/>
          </a:p>
          <a:p>
            <a:pPr marL="0" indent="0">
              <a:buNone/>
            </a:pPr>
            <a:endParaRPr lang="en-AU" sz="1800" dirty="0"/>
          </a:p>
          <a:p>
            <a:pPr marL="0" indent="0">
              <a:buNone/>
            </a:pPr>
            <a:endParaRPr lang="en-AU" sz="1800" dirty="0" smtClean="0"/>
          </a:p>
          <a:p>
            <a:pPr marL="0" indent="0">
              <a:buNone/>
            </a:pPr>
            <a:endParaRPr lang="en-AU" sz="1800" dirty="0"/>
          </a:p>
          <a:p>
            <a:pPr marL="0" indent="0">
              <a:buNone/>
            </a:pPr>
            <a:r>
              <a:rPr lang="en-AU" sz="1800" dirty="0" smtClean="0"/>
              <a:t>                                               </a:t>
            </a:r>
            <a:endParaRPr lang="en-AU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11760" cy="2143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0" y="4869160"/>
            <a:ext cx="2762250" cy="19888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"/>
            <a:ext cx="2483768" cy="21431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65872"/>
            <a:ext cx="1943100" cy="1943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1" y="4869160"/>
            <a:ext cx="2619375" cy="198883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47864" y="5085184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Lindy Hathaway	</a:t>
            </a:r>
          </a:p>
          <a:p>
            <a:r>
              <a:rPr lang="en-AU" dirty="0" smtClean="0"/>
              <a:t>Dickson College, ACT</a:t>
            </a:r>
          </a:p>
          <a:p>
            <a:r>
              <a:rPr lang="en-AU" dirty="0" smtClean="0"/>
              <a:t>Mod Day: March 2015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575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              The (</a:t>
            </a:r>
            <a:r>
              <a:rPr lang="en-AU" sz="3600" dirty="0" err="1" smtClean="0"/>
              <a:t>algo</a:t>
            </a:r>
            <a:r>
              <a:rPr lang="en-AU" sz="3600" dirty="0" smtClean="0"/>
              <a:t>)</a:t>
            </a:r>
            <a:r>
              <a:rPr lang="en-AU" sz="3600" dirty="0" err="1" smtClean="0"/>
              <a:t>rithm</a:t>
            </a:r>
            <a:r>
              <a:rPr lang="en-AU" sz="3600" dirty="0" smtClean="0"/>
              <a:t> of life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25144"/>
          </a:xfrm>
        </p:spPr>
        <p:txBody>
          <a:bodyPr>
            <a:normAutofit fontScale="85000" lnSpcReduction="10000"/>
          </a:bodyPr>
          <a:lstStyle/>
          <a:p>
            <a:r>
              <a:rPr lang="en-AU" sz="2000" dirty="0" smtClean="0"/>
              <a:t>An algorithm is simply a set of instructions for getting something done</a:t>
            </a:r>
          </a:p>
          <a:p>
            <a:r>
              <a:rPr lang="en-AU" sz="2000" dirty="0" smtClean="0"/>
              <a:t>News, music, shopping, airfares, internet searches, jobs, finances, human rights, news of friends &amp; family – all served up automatically, based on statistical guesswork about what we want</a:t>
            </a:r>
          </a:p>
          <a:p>
            <a:r>
              <a:rPr lang="en-AU" sz="2000" dirty="0" smtClean="0"/>
              <a:t>Algorithms are now interacting in increasingly complex ways - it is hard to predict how they will behave with real-world data</a:t>
            </a:r>
          </a:p>
          <a:p>
            <a:r>
              <a:rPr lang="en-AU" sz="2000" dirty="0" smtClean="0"/>
              <a:t>12 Dec 2014 glitch – many items on Amazon dropped to 1 cent. They cancelled many orders but couldn’t recall those that their automated system had already dispatched.</a:t>
            </a:r>
          </a:p>
          <a:p>
            <a:pPr marL="0" indent="0">
              <a:buNone/>
            </a:pPr>
            <a:endParaRPr lang="en-AU" sz="1400" dirty="0"/>
          </a:p>
          <a:p>
            <a:pPr marL="0" indent="0">
              <a:buNone/>
            </a:pPr>
            <a:r>
              <a:rPr lang="en-AU" sz="1400" dirty="0" err="1" smtClean="0"/>
              <a:t>Hodson</a:t>
            </a:r>
            <a:r>
              <a:rPr lang="en-AU" sz="1400" dirty="0" smtClean="0"/>
              <a:t>, H. 2015, ‘No one in control’, </a:t>
            </a:r>
            <a:r>
              <a:rPr lang="en-AU" sz="1400" i="1" dirty="0" smtClean="0"/>
              <a:t>New Scientist, </a:t>
            </a:r>
            <a:r>
              <a:rPr lang="en-AU" sz="1400" dirty="0" smtClean="0"/>
              <a:t>7 Feb.</a:t>
            </a:r>
            <a:endParaRPr lang="en-AU" sz="15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AU" sz="2000" dirty="0" err="1" smtClean="0"/>
              <a:t>Aniko</a:t>
            </a:r>
            <a:r>
              <a:rPr lang="en-AU" sz="2000" dirty="0" smtClean="0"/>
              <a:t> </a:t>
            </a:r>
            <a:r>
              <a:rPr lang="en-AU" sz="2000" dirty="0" err="1" smtClean="0"/>
              <a:t>Hannak</a:t>
            </a:r>
            <a:r>
              <a:rPr lang="en-AU" sz="2000" dirty="0" smtClean="0"/>
              <a:t> – 12% of google searches get personalised (Google thanked her for the info)</a:t>
            </a:r>
          </a:p>
          <a:p>
            <a:r>
              <a:rPr lang="en-AU" sz="2000" dirty="0" smtClean="0"/>
              <a:t>Facebook – algorithms decide what posts we see in our newsfeeds from friends</a:t>
            </a:r>
          </a:p>
          <a:p>
            <a:r>
              <a:rPr lang="en-AU" sz="2000" dirty="0" smtClean="0"/>
              <a:t>Christian </a:t>
            </a:r>
            <a:r>
              <a:rPr lang="en-AU" sz="2000" dirty="0" err="1" smtClean="0"/>
              <a:t>Sandvig</a:t>
            </a:r>
            <a:r>
              <a:rPr lang="en-AU" sz="2000" dirty="0" smtClean="0"/>
              <a:t> - Retailers such as </a:t>
            </a:r>
            <a:r>
              <a:rPr lang="en-AU" sz="2000" dirty="0"/>
              <a:t>W</a:t>
            </a:r>
            <a:r>
              <a:rPr lang="en-AU" sz="2000" dirty="0" smtClean="0"/>
              <a:t>almart, Office Depot and Expedia vary prices based on user’s choice of browser, operating system and purchase history. </a:t>
            </a:r>
            <a:endParaRPr lang="en-AU" sz="2000" dirty="0"/>
          </a:p>
          <a:p>
            <a:r>
              <a:rPr lang="en-AU" sz="2000" dirty="0" smtClean="0"/>
              <a:t>Do people from rich and poor neighbourhoods get different results when searching for financial services? Did algorithms play a part in the 2008 sub-prime mortgage crash? High-risk borrowers were charged higher interest rates.</a:t>
            </a:r>
            <a:endParaRPr lang="en-AU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1755"/>
            <a:ext cx="2876550" cy="139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75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Who are the watchdogs?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White House report – policy-makers need to pay more attention to what the algorithms do with data. Independent auditors should inspect algorithms and monitor their impact. </a:t>
            </a:r>
          </a:p>
          <a:p>
            <a:r>
              <a:rPr lang="en-AU" sz="2000" dirty="0" smtClean="0"/>
              <a:t>Details of algorithms need to be kept safe from competitors and hackers</a:t>
            </a:r>
            <a:endParaRPr lang="en-AU" sz="2000" dirty="0"/>
          </a:p>
          <a:p>
            <a:r>
              <a:rPr lang="en-AU" sz="2000" dirty="0" smtClean="0"/>
              <a:t>Most automated systems are too complex for humans to inspect by hand – there are algorithms that check other algorithms!</a:t>
            </a:r>
            <a:endParaRPr lang="en-AU" sz="2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276872"/>
            <a:ext cx="2664296" cy="2880320"/>
          </a:xfrm>
        </p:spPr>
      </p:pic>
    </p:spTree>
    <p:extLst>
      <p:ext uri="{BB962C8B-B14F-4D97-AF65-F5344CB8AC3E}">
        <p14:creationId xmlns:p14="http://schemas.microsoft.com/office/powerpoint/2010/main" val="262806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“The internet will disappear”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Google boss Eric Schmidt at the World Economic Forum in January</a:t>
            </a:r>
          </a:p>
          <a:p>
            <a:pPr lvl="0"/>
            <a:r>
              <a:rPr lang="en-AU" sz="2000" dirty="0">
                <a:solidFill>
                  <a:prstClr val="black"/>
                </a:solidFill>
              </a:rPr>
              <a:t>IP addresses, devices, sensors, wearables </a:t>
            </a:r>
            <a:r>
              <a:rPr lang="en-AU" sz="2000" dirty="0" err="1">
                <a:solidFill>
                  <a:prstClr val="black"/>
                </a:solidFill>
              </a:rPr>
              <a:t>etc</a:t>
            </a:r>
            <a:r>
              <a:rPr lang="en-AU" sz="2000" dirty="0">
                <a:solidFill>
                  <a:prstClr val="black"/>
                </a:solidFill>
              </a:rPr>
              <a:t> - </a:t>
            </a:r>
            <a:r>
              <a:rPr lang="en-AU" sz="2000" dirty="0" smtClean="0">
                <a:solidFill>
                  <a:prstClr val="black"/>
                </a:solidFill>
              </a:rPr>
              <a:t>t</a:t>
            </a:r>
            <a:r>
              <a:rPr lang="en-AU" sz="2000" dirty="0" smtClean="0"/>
              <a:t>he internet’s presence will become so all-encompassing that we won’t even be aware it’s there</a:t>
            </a:r>
          </a:p>
          <a:p>
            <a:pPr lvl="0"/>
            <a:r>
              <a:rPr lang="en-AU" sz="2000" dirty="0" smtClean="0"/>
              <a:t>The Internet of Things will be highly personalised, highly interactive…and very interesting </a:t>
            </a:r>
            <a:endParaRPr lang="en-AU" sz="2000" dirty="0"/>
          </a:p>
          <a:p>
            <a:pPr marL="0" lvl="0" indent="0">
              <a:buNone/>
            </a:pPr>
            <a:r>
              <a:rPr lang="en-AU" sz="1400" dirty="0">
                <a:hlinkClick r:id="rId2"/>
              </a:rPr>
              <a:t>http://</a:t>
            </a:r>
            <a:r>
              <a:rPr lang="en-AU" sz="1400" dirty="0" smtClean="0">
                <a:hlinkClick r:id="rId2"/>
              </a:rPr>
              <a:t>www.huffingtonpost.co.uk/2015/01/23/eric-schmidt-internet-will-disappear_n_6530574.html</a:t>
            </a:r>
            <a:endParaRPr lang="en-AU" sz="1400" dirty="0" smtClean="0"/>
          </a:p>
          <a:p>
            <a:pPr marL="0" lvl="0" indent="0">
              <a:buNone/>
            </a:pPr>
            <a:endParaRPr lang="en-AU" sz="1400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32856"/>
            <a:ext cx="3744416" cy="2808312"/>
          </a:xfrm>
        </p:spPr>
      </p:pic>
    </p:spTree>
    <p:extLst>
      <p:ext uri="{BB962C8B-B14F-4D97-AF65-F5344CB8AC3E}">
        <p14:creationId xmlns:p14="http://schemas.microsoft.com/office/powerpoint/2010/main" val="234591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Internet.org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AU" sz="2000" dirty="0" smtClean="0"/>
              <a:t>2/3 of the world is not connected to the internet</a:t>
            </a:r>
          </a:p>
          <a:p>
            <a:r>
              <a:rPr lang="en-AU" sz="2000" dirty="0" smtClean="0"/>
              <a:t>Mark Zuckerberg’s internet.org will bring the internet to developing nations, in partnership with local carriers</a:t>
            </a:r>
          </a:p>
          <a:p>
            <a:r>
              <a:rPr lang="en-AU" sz="2000" dirty="0" smtClean="0"/>
              <a:t>Internet.org Android app launched in Colombia and Ghana in January; India in Feb; also available in Zambia, Kenya &amp; Tanzania</a:t>
            </a:r>
          </a:p>
          <a:p>
            <a:r>
              <a:rPr lang="en-AU" sz="2000" dirty="0" smtClean="0"/>
              <a:t>Users have free access to websites and services – news, local info, education, books, maternal health, </a:t>
            </a:r>
            <a:r>
              <a:rPr lang="en-AU" sz="2000" dirty="0" err="1" smtClean="0"/>
              <a:t>ebola</a:t>
            </a:r>
            <a:r>
              <a:rPr lang="en-AU" sz="2000" dirty="0" smtClean="0"/>
              <a:t> info, sport, job search</a:t>
            </a:r>
          </a:p>
          <a:p>
            <a:r>
              <a:rPr lang="en-AU" sz="2000" dirty="0" smtClean="0"/>
              <a:t>Included services – BBC News, Wikipedia, Facebook, </a:t>
            </a:r>
            <a:r>
              <a:rPr lang="en-AU" sz="2000" dirty="0" err="1" smtClean="0"/>
              <a:t>Wattpad</a:t>
            </a:r>
            <a:endParaRPr lang="en-AU" sz="2000" dirty="0" smtClean="0"/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AU" sz="1600" dirty="0">
                <a:hlinkClick r:id="rId2"/>
              </a:rPr>
              <a:t>http://www.internet.org</a:t>
            </a:r>
            <a:r>
              <a:rPr lang="en-AU" sz="1600" dirty="0" smtClean="0">
                <a:hlinkClick r:id="rId2"/>
              </a:rPr>
              <a:t>/</a:t>
            </a:r>
            <a:endParaRPr lang="en-AU" sz="1600" dirty="0" smtClean="0"/>
          </a:p>
          <a:p>
            <a:pPr marL="0" indent="0">
              <a:buNone/>
            </a:pPr>
            <a:endParaRPr lang="en-AU" sz="2000" dirty="0" smtClean="0"/>
          </a:p>
          <a:p>
            <a:endParaRPr lang="en-AU" sz="2000" dirty="0" smtClean="0"/>
          </a:p>
          <a:p>
            <a:endParaRPr lang="en-AU" sz="2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88840"/>
            <a:ext cx="3096344" cy="3096344"/>
          </a:xfrm>
        </p:spPr>
      </p:pic>
    </p:spTree>
    <p:extLst>
      <p:ext uri="{BB962C8B-B14F-4D97-AF65-F5344CB8AC3E}">
        <p14:creationId xmlns:p14="http://schemas.microsoft.com/office/powerpoint/2010/main" val="358294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Facebook suicide prevention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Facebook will add new tools in the US (and then globally) to assist users who express suicidal thoughts</a:t>
            </a:r>
          </a:p>
          <a:p>
            <a:r>
              <a:rPr lang="en-US" sz="2000" dirty="0" smtClean="0"/>
              <a:t>It has worked with mental health </a:t>
            </a:r>
            <a:r>
              <a:rPr lang="en-US" sz="2000" dirty="0" err="1" smtClean="0"/>
              <a:t>organisations</a:t>
            </a:r>
            <a:r>
              <a:rPr lang="en-US" sz="2000" dirty="0" smtClean="0"/>
              <a:t> in the US to find the proper way to offer assistance</a:t>
            </a:r>
          </a:p>
          <a:p>
            <a:r>
              <a:rPr lang="en-US" sz="2000" dirty="0" smtClean="0"/>
              <a:t>If someone posts something that indicates self harm and it is reported to Facebook, they will be sent messages that encourage them to speak with a mental health expert and offered support</a:t>
            </a:r>
            <a:endParaRPr lang="en-US" sz="2000" dirty="0"/>
          </a:p>
          <a:p>
            <a:r>
              <a:rPr lang="en-US" sz="2000" dirty="0" smtClean="0"/>
              <a:t>Resources will also be offered to those who flag the posts</a:t>
            </a:r>
          </a:p>
          <a:p>
            <a:r>
              <a:rPr lang="en-US" sz="2000" dirty="0" smtClean="0"/>
              <a:t>Facebook – 1.4 billion users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2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r>
              <a:rPr lang="en-US" sz="1200" dirty="0" smtClean="0">
                <a:hlinkClick r:id="rId2"/>
              </a:rPr>
              <a:t>http</a:t>
            </a:r>
            <a:r>
              <a:rPr lang="en-US" sz="1200" dirty="0">
                <a:hlinkClick r:id="rId2"/>
              </a:rPr>
              <a:t>://</a:t>
            </a:r>
            <a:r>
              <a:rPr lang="en-US" sz="1200" dirty="0" smtClean="0">
                <a:hlinkClick r:id="rId2"/>
              </a:rPr>
              <a:t>www.theverge.com/2015/2/26/8113735/facebook-suicide-prevention-feature</a:t>
            </a:r>
          </a:p>
          <a:p>
            <a:pPr marL="0" indent="0">
              <a:buNone/>
            </a:pPr>
            <a:endParaRPr lang="en-US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772816"/>
            <a:ext cx="3240360" cy="338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26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3600" dirty="0" smtClean="0"/>
              <a:t>Curriculum of the future: how digital content is changing education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1800" b="1" dirty="0" err="1" smtClean="0"/>
              <a:t>Center</a:t>
            </a:r>
            <a:r>
              <a:rPr lang="en-AU" sz="1800" b="1" dirty="0" smtClean="0"/>
              <a:t> for Digital Education Report </a:t>
            </a:r>
          </a:p>
          <a:p>
            <a:pPr marL="0" indent="0">
              <a:buNone/>
            </a:pPr>
            <a:r>
              <a:rPr lang="en-AU" sz="1600" dirty="0" smtClean="0"/>
              <a:t>(Nov 2014):</a:t>
            </a:r>
          </a:p>
          <a:p>
            <a:r>
              <a:rPr lang="en-AU" sz="1800" dirty="0" smtClean="0"/>
              <a:t>K-20 educational institutions are increasingly shifting to digital curriculums and adopting mobile devices. </a:t>
            </a:r>
          </a:p>
          <a:p>
            <a:r>
              <a:rPr lang="en-AU" sz="1800" dirty="0" smtClean="0"/>
              <a:t>Many teachers and students are collaborating and creating their own content &amp; curriculum</a:t>
            </a:r>
            <a:endParaRPr lang="en-AU" sz="1800" dirty="0"/>
          </a:p>
          <a:p>
            <a:r>
              <a:rPr lang="en-AU" sz="1800" b="1" dirty="0" smtClean="0"/>
              <a:t>Beyond Textbooks </a:t>
            </a:r>
            <a:r>
              <a:rPr lang="en-AU" sz="1800" dirty="0" smtClean="0"/>
              <a:t>- Vail Public Schools District created its own digital content store in 2008 and stopped buying textbooks. 26 000 learning objects are now available in 100 school districts. </a:t>
            </a:r>
            <a:endParaRPr lang="en-AU" sz="1800" b="1" dirty="0" smtClean="0"/>
          </a:p>
          <a:p>
            <a:pPr marL="0" indent="0">
              <a:buNone/>
            </a:pPr>
            <a:endParaRPr lang="en-AU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AU" sz="1800" b="1" dirty="0" smtClean="0">
                <a:solidFill>
                  <a:prstClr val="black"/>
                </a:solidFill>
              </a:rPr>
              <a:t>CDE </a:t>
            </a:r>
            <a:r>
              <a:rPr lang="en-AU" sz="1800" b="1" dirty="0">
                <a:solidFill>
                  <a:prstClr val="black"/>
                </a:solidFill>
              </a:rPr>
              <a:t>Digital Curriculum Survey 2014 </a:t>
            </a:r>
            <a:r>
              <a:rPr lang="en-AU" sz="1800" dirty="0">
                <a:solidFill>
                  <a:prstClr val="black"/>
                </a:solidFill>
              </a:rPr>
              <a:t>– What are the most important features of digital content to improve student learning</a:t>
            </a:r>
            <a:r>
              <a:rPr lang="en-AU" sz="1800" dirty="0" smtClean="0">
                <a:solidFill>
                  <a:prstClr val="black"/>
                </a:solidFill>
              </a:rPr>
              <a:t>?</a:t>
            </a:r>
          </a:p>
          <a:p>
            <a:pPr lvl="0">
              <a:buAutoNum type="arabicPeriod"/>
            </a:pPr>
            <a:r>
              <a:rPr lang="en-AU" sz="1800" dirty="0" smtClean="0">
                <a:solidFill>
                  <a:prstClr val="black"/>
                </a:solidFill>
              </a:rPr>
              <a:t>Enables interaction among students or between students and teachers (44%)</a:t>
            </a:r>
          </a:p>
          <a:p>
            <a:pPr lvl="0">
              <a:buAutoNum type="arabicPeriod"/>
            </a:pPr>
            <a:r>
              <a:rPr lang="en-AU" sz="1800" dirty="0" smtClean="0">
                <a:solidFill>
                  <a:prstClr val="black"/>
                </a:solidFill>
              </a:rPr>
              <a:t>Is adaptive or personalised (22%)</a:t>
            </a:r>
          </a:p>
          <a:p>
            <a:pPr lvl="0">
              <a:buAutoNum type="arabicPeriod"/>
            </a:pPr>
            <a:r>
              <a:rPr lang="en-AU" sz="1800" dirty="0" smtClean="0">
                <a:solidFill>
                  <a:prstClr val="black"/>
                </a:solidFill>
              </a:rPr>
              <a:t>Is project or problem-based (16%)</a:t>
            </a:r>
          </a:p>
          <a:p>
            <a:pPr lvl="0">
              <a:buAutoNum type="arabicPeriod"/>
            </a:pPr>
            <a:r>
              <a:rPr lang="en-AU" sz="1800" dirty="0" smtClean="0">
                <a:solidFill>
                  <a:prstClr val="black"/>
                </a:solidFill>
              </a:rPr>
              <a:t>Is game based (12%)</a:t>
            </a:r>
          </a:p>
          <a:p>
            <a:pPr lvl="0">
              <a:buAutoNum type="arabicPeriod"/>
            </a:pPr>
            <a:r>
              <a:rPr lang="en-AU" sz="1800" dirty="0" smtClean="0">
                <a:solidFill>
                  <a:prstClr val="black"/>
                </a:solidFill>
              </a:rPr>
              <a:t>Includes video (6%)</a:t>
            </a:r>
          </a:p>
          <a:p>
            <a:pPr lvl="0">
              <a:buAutoNum type="arabicPeriod"/>
            </a:pPr>
            <a:endParaRPr lang="en-AU" sz="1800" dirty="0">
              <a:solidFill>
                <a:prstClr val="black"/>
              </a:solidFill>
            </a:endParaRPr>
          </a:p>
          <a:p>
            <a:pPr lvl="0">
              <a:buAutoNum type="arabicPeriod"/>
            </a:pPr>
            <a:endParaRPr lang="en-AU" sz="18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AU" sz="1400" dirty="0">
                <a:solidFill>
                  <a:prstClr val="black"/>
                </a:solidFill>
                <a:hlinkClick r:id="rId2"/>
              </a:rPr>
              <a:t>http://www.centerdigitaled.com/paper/Curriculum-of-the-Future-How-Digital-Content-is-Changing-Education.html</a:t>
            </a:r>
            <a:endParaRPr lang="en-AU" sz="14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AU" sz="18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423799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4038600" cy="5145435"/>
          </a:xfrm>
        </p:spPr>
        <p:txBody>
          <a:bodyPr>
            <a:normAutofit lnSpcReduction="10000"/>
          </a:bodyPr>
          <a:lstStyle/>
          <a:p>
            <a:r>
              <a:rPr lang="en-AU" sz="1800" dirty="0">
                <a:solidFill>
                  <a:srgbClr val="000000"/>
                </a:solidFill>
              </a:rPr>
              <a:t>“In the 21st century, we </a:t>
            </a:r>
            <a:r>
              <a:rPr lang="en-AU" sz="1800" dirty="0" smtClean="0">
                <a:solidFill>
                  <a:srgbClr val="000000"/>
                </a:solidFill>
              </a:rPr>
              <a:t>want students </a:t>
            </a:r>
            <a:r>
              <a:rPr lang="en-AU" sz="1800" dirty="0">
                <a:solidFill>
                  <a:srgbClr val="000000"/>
                </a:solidFill>
              </a:rPr>
              <a:t>to create content and we want </a:t>
            </a:r>
            <a:r>
              <a:rPr lang="en-AU" sz="1800" dirty="0" smtClean="0">
                <a:solidFill>
                  <a:srgbClr val="000000"/>
                </a:solidFill>
              </a:rPr>
              <a:t>teachers to </a:t>
            </a:r>
            <a:r>
              <a:rPr lang="en-AU" sz="1800" dirty="0">
                <a:solidFill>
                  <a:srgbClr val="000000"/>
                </a:solidFill>
              </a:rPr>
              <a:t>do the same. Producing that kind of thing </a:t>
            </a:r>
            <a:r>
              <a:rPr lang="en-AU" sz="1800" dirty="0" smtClean="0">
                <a:solidFill>
                  <a:srgbClr val="000000"/>
                </a:solidFill>
              </a:rPr>
              <a:t>on the </a:t>
            </a:r>
            <a:r>
              <a:rPr lang="en-AU" sz="1800" dirty="0">
                <a:solidFill>
                  <a:srgbClr val="000000"/>
                </a:solidFill>
              </a:rPr>
              <a:t>fly in collaboration with one another is </a:t>
            </a:r>
            <a:r>
              <a:rPr lang="en-AU" sz="1800" dirty="0" smtClean="0">
                <a:solidFill>
                  <a:srgbClr val="000000"/>
                </a:solidFill>
              </a:rPr>
              <a:t>really the </a:t>
            </a:r>
            <a:r>
              <a:rPr lang="en-AU" sz="1800" dirty="0">
                <a:solidFill>
                  <a:srgbClr val="000000"/>
                </a:solidFill>
              </a:rPr>
              <a:t>bleeding-edge trend. Using static </a:t>
            </a:r>
            <a:r>
              <a:rPr lang="en-AU" sz="1800" dirty="0" smtClean="0">
                <a:solidFill>
                  <a:srgbClr val="000000"/>
                </a:solidFill>
              </a:rPr>
              <a:t>resources for </a:t>
            </a:r>
            <a:r>
              <a:rPr lang="en-AU" sz="1800" dirty="0">
                <a:solidFill>
                  <a:srgbClr val="000000"/>
                </a:solidFill>
              </a:rPr>
              <a:t>reference and historical perspective is </a:t>
            </a:r>
            <a:r>
              <a:rPr lang="en-AU" sz="1800" dirty="0" smtClean="0">
                <a:solidFill>
                  <a:srgbClr val="000000"/>
                </a:solidFill>
              </a:rPr>
              <a:t>also important</a:t>
            </a:r>
            <a:r>
              <a:rPr lang="en-AU" sz="1800" dirty="0">
                <a:solidFill>
                  <a:srgbClr val="000000"/>
                </a:solidFill>
              </a:rPr>
              <a:t>. But in this age of rapid knowledge </a:t>
            </a:r>
            <a:r>
              <a:rPr lang="en-AU" sz="1800" dirty="0" smtClean="0">
                <a:solidFill>
                  <a:srgbClr val="000000"/>
                </a:solidFill>
              </a:rPr>
              <a:t>and information </a:t>
            </a:r>
            <a:r>
              <a:rPr lang="en-AU" sz="1800" dirty="0">
                <a:solidFill>
                  <a:srgbClr val="000000"/>
                </a:solidFill>
              </a:rPr>
              <a:t>development and sharing, </a:t>
            </a:r>
            <a:r>
              <a:rPr lang="en-AU" sz="1800" dirty="0" smtClean="0">
                <a:solidFill>
                  <a:srgbClr val="000000"/>
                </a:solidFill>
              </a:rPr>
              <a:t>educators and </a:t>
            </a:r>
            <a:r>
              <a:rPr lang="en-AU" sz="1800" dirty="0">
                <a:solidFill>
                  <a:srgbClr val="000000"/>
                </a:solidFill>
              </a:rPr>
              <a:t>students must be able to </a:t>
            </a:r>
            <a:r>
              <a:rPr lang="en-AU" sz="1800" dirty="0" smtClean="0">
                <a:solidFill>
                  <a:srgbClr val="000000"/>
                </a:solidFill>
              </a:rPr>
              <a:t>generate current subject </a:t>
            </a:r>
            <a:r>
              <a:rPr lang="en-AU" sz="1800" dirty="0">
                <a:solidFill>
                  <a:srgbClr val="000000"/>
                </a:solidFill>
              </a:rPr>
              <a:t>matter</a:t>
            </a:r>
            <a:r>
              <a:rPr lang="en-AU" sz="1800" dirty="0" smtClean="0">
                <a:solidFill>
                  <a:srgbClr val="000000"/>
                </a:solidFill>
              </a:rPr>
              <a:t>.”</a:t>
            </a:r>
          </a:p>
          <a:p>
            <a:pPr marL="0" indent="0">
              <a:buNone/>
            </a:pPr>
            <a:r>
              <a:rPr lang="en-AU" sz="1800" dirty="0">
                <a:solidFill>
                  <a:srgbClr val="000000"/>
                </a:solidFill>
              </a:rPr>
              <a:t> </a:t>
            </a:r>
            <a:r>
              <a:rPr lang="en-AU" sz="1800" dirty="0" smtClean="0">
                <a:solidFill>
                  <a:srgbClr val="000000"/>
                </a:solidFill>
              </a:rPr>
              <a:t>      </a:t>
            </a:r>
          </a:p>
          <a:p>
            <a:pPr marL="0" indent="0">
              <a:buNone/>
            </a:pPr>
            <a:r>
              <a:rPr lang="en-AU" sz="1800" dirty="0" smtClean="0">
                <a:solidFill>
                  <a:srgbClr val="000000"/>
                </a:solidFill>
              </a:rPr>
              <a:t>- Leslie Wilson (One-to-One Institute)</a:t>
            </a:r>
          </a:p>
          <a:p>
            <a:pPr marL="0" indent="0">
              <a:buNone/>
            </a:pPr>
            <a:endParaRPr lang="en-AU" sz="1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AU" sz="1200" dirty="0" smtClean="0">
                <a:solidFill>
                  <a:srgbClr val="000000"/>
                </a:solidFill>
              </a:rPr>
              <a:t>(in </a:t>
            </a:r>
            <a:r>
              <a:rPr lang="en-AU" sz="1200" dirty="0" err="1"/>
              <a:t>Center</a:t>
            </a:r>
            <a:r>
              <a:rPr lang="en-AU" sz="1200" dirty="0"/>
              <a:t> for Digital Education Report </a:t>
            </a:r>
            <a:r>
              <a:rPr lang="en-AU" sz="1200" dirty="0" smtClean="0"/>
              <a:t> 2014</a:t>
            </a:r>
            <a:r>
              <a:rPr lang="en-AU" sz="1200" dirty="0"/>
              <a:t>,</a:t>
            </a:r>
          </a:p>
          <a:p>
            <a:pPr marL="0" indent="0">
              <a:buNone/>
            </a:pPr>
            <a:r>
              <a:rPr lang="en-AU" sz="1200" i="1" dirty="0" smtClean="0"/>
              <a:t>Curriculum </a:t>
            </a:r>
            <a:r>
              <a:rPr lang="en-AU" sz="1200" i="1" dirty="0"/>
              <a:t>of the future: how digital content is changing </a:t>
            </a:r>
            <a:r>
              <a:rPr lang="en-AU" sz="1200" i="1" dirty="0" smtClean="0"/>
              <a:t>education</a:t>
            </a:r>
            <a:r>
              <a:rPr lang="en-AU" sz="1200" dirty="0" smtClean="0"/>
              <a:t>)</a:t>
            </a:r>
            <a:endParaRPr lang="en-AU" sz="1200" dirty="0">
              <a:solidFill>
                <a:srgbClr val="00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96752"/>
            <a:ext cx="3384376" cy="3014290"/>
          </a:xfrm>
        </p:spPr>
      </p:pic>
    </p:spTree>
    <p:extLst>
      <p:ext uri="{BB962C8B-B14F-4D97-AF65-F5344CB8AC3E}">
        <p14:creationId xmlns:p14="http://schemas.microsoft.com/office/powerpoint/2010/main" val="60564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dirty="0" smtClean="0"/>
              <a:t>             Florida Polytechnic University Library</a:t>
            </a:r>
            <a:endParaRPr lang="en-AU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60849"/>
            <a:ext cx="4038600" cy="3816424"/>
          </a:xfrm>
        </p:spPr>
        <p:txBody>
          <a:bodyPr>
            <a:normAutofit fontScale="32500" lnSpcReduction="20000"/>
          </a:bodyPr>
          <a:lstStyle/>
          <a:p>
            <a:endParaRPr lang="en-AU" sz="1800" dirty="0" smtClean="0"/>
          </a:p>
          <a:p>
            <a:endParaRPr lang="en-AU" sz="2900" dirty="0" smtClean="0"/>
          </a:p>
          <a:p>
            <a:endParaRPr lang="en-AU" sz="2900" dirty="0"/>
          </a:p>
          <a:p>
            <a:r>
              <a:rPr lang="en-AU" sz="4900" dirty="0" smtClean="0"/>
              <a:t>Designed by Spanish architect Santiago </a:t>
            </a:r>
            <a:r>
              <a:rPr lang="en-AU" sz="4900" dirty="0" err="1" smtClean="0"/>
              <a:t>Calatrava</a:t>
            </a:r>
            <a:r>
              <a:rPr lang="en-AU" sz="4900" dirty="0" smtClean="0"/>
              <a:t> - opened August 2014</a:t>
            </a:r>
          </a:p>
          <a:p>
            <a:r>
              <a:rPr lang="en-AU" sz="4900" dirty="0" smtClean="0"/>
              <a:t>No print books – 135 000 </a:t>
            </a:r>
            <a:r>
              <a:rPr lang="en-AU" sz="4900" dirty="0" err="1" smtClean="0"/>
              <a:t>ebooks</a:t>
            </a:r>
            <a:endParaRPr lang="en-AU" sz="4900" dirty="0" smtClean="0"/>
          </a:p>
          <a:p>
            <a:r>
              <a:rPr lang="en-AU" sz="4900" dirty="0" smtClean="0"/>
              <a:t>Access to print books via state university interlibrary loans</a:t>
            </a:r>
          </a:p>
          <a:p>
            <a:r>
              <a:rPr lang="en-AU" sz="4900" dirty="0" smtClean="0"/>
              <a:t>$60 000 for students to access </a:t>
            </a:r>
            <a:r>
              <a:rPr lang="en-AU" sz="4900" dirty="0" err="1" smtClean="0"/>
              <a:t>ebooks</a:t>
            </a:r>
            <a:r>
              <a:rPr lang="en-AU" sz="4900" dirty="0" smtClean="0"/>
              <a:t> not owned by the library – when a book has been viewed twice, it is automatically purchased</a:t>
            </a:r>
          </a:p>
          <a:p>
            <a:r>
              <a:rPr lang="en-AU" sz="4900" dirty="0" smtClean="0"/>
              <a:t>The new </a:t>
            </a:r>
            <a:r>
              <a:rPr lang="en-AU" sz="4900" dirty="0" err="1" smtClean="0"/>
              <a:t>uni</a:t>
            </a:r>
            <a:r>
              <a:rPr lang="en-AU" sz="4900" dirty="0" smtClean="0"/>
              <a:t> only offers courses in STEM subjects</a:t>
            </a:r>
          </a:p>
          <a:p>
            <a:r>
              <a:rPr lang="en-AU" sz="4900" dirty="0" smtClean="0"/>
              <a:t>Other bookless libraries – 2 NASA libraries, public library in </a:t>
            </a:r>
            <a:r>
              <a:rPr lang="en-AU" sz="4900" dirty="0" err="1" smtClean="0"/>
              <a:t>Bexar</a:t>
            </a:r>
            <a:r>
              <a:rPr lang="en-AU" sz="4900" dirty="0" smtClean="0"/>
              <a:t> County, Texas and a school library in Minnesota</a:t>
            </a:r>
          </a:p>
          <a:p>
            <a:pPr marL="0" indent="0">
              <a:buNone/>
            </a:pPr>
            <a:endParaRPr lang="en-AU" sz="4900" dirty="0"/>
          </a:p>
          <a:p>
            <a:pPr marL="0" indent="0">
              <a:buNone/>
            </a:pPr>
            <a:endParaRPr lang="en-AU" sz="2500" dirty="0" smtClean="0"/>
          </a:p>
          <a:p>
            <a:pPr marL="0" indent="0">
              <a:buNone/>
            </a:pPr>
            <a:endParaRPr lang="en-AU" dirty="0">
              <a:hlinkClick r:id="rId2"/>
            </a:endParaRPr>
          </a:p>
          <a:p>
            <a:pPr marL="0" indent="0">
              <a:buNone/>
            </a:pPr>
            <a:endParaRPr lang="en-AU" dirty="0">
              <a:hlinkClick r:id="rId2"/>
            </a:endParaRPr>
          </a:p>
          <a:p>
            <a:pPr marL="0" indent="0">
              <a:buNone/>
            </a:pPr>
            <a:endParaRPr lang="en-AU" dirty="0" smtClean="0">
              <a:hlinkClick r:id="rId2"/>
            </a:endParaRPr>
          </a:p>
          <a:p>
            <a:pPr marL="0" indent="0">
              <a:buNone/>
            </a:pPr>
            <a:endParaRPr lang="en-AU" dirty="0">
              <a:hlinkClick r:id="rId2"/>
            </a:endParaRPr>
          </a:p>
          <a:p>
            <a:pPr marL="0" indent="0">
              <a:buNone/>
            </a:pPr>
            <a:endParaRPr lang="en-AU" dirty="0" smtClean="0">
              <a:hlinkClick r:id="rId2"/>
            </a:endParaRPr>
          </a:p>
          <a:p>
            <a:pPr marL="0" indent="0">
              <a:buNone/>
            </a:pPr>
            <a:endParaRPr lang="en-AU" dirty="0">
              <a:hlinkClick r:id="rId2"/>
            </a:endParaRPr>
          </a:p>
          <a:p>
            <a:pPr marL="0" indent="0">
              <a:buNone/>
            </a:pPr>
            <a:endParaRPr lang="en-AU" dirty="0" smtClean="0">
              <a:hlinkClick r:id="rId2"/>
            </a:endParaRPr>
          </a:p>
          <a:p>
            <a:pPr marL="0" indent="0">
              <a:buNone/>
            </a:pPr>
            <a:endParaRPr lang="en-AU" dirty="0">
              <a:hlinkClick r:id="rId2"/>
            </a:endParaRPr>
          </a:p>
          <a:p>
            <a:pPr marL="0" indent="0">
              <a:buNone/>
            </a:pPr>
            <a:endParaRPr lang="en-AU" dirty="0" smtClean="0">
              <a:hlinkClick r:id="rId2"/>
            </a:endParaRPr>
          </a:p>
          <a:p>
            <a:pPr marL="0" indent="0">
              <a:buNone/>
            </a:pPr>
            <a:endParaRPr lang="en-AU" dirty="0">
              <a:hlinkClick r:id="rId2"/>
            </a:endParaRPr>
          </a:p>
          <a:p>
            <a:pPr marL="0" indent="0">
              <a:buNone/>
            </a:pPr>
            <a:endParaRPr lang="en-AU" dirty="0" smtClean="0">
              <a:hlinkClick r:id="rId2"/>
            </a:endParaRPr>
          </a:p>
          <a:p>
            <a:endParaRPr lang="en-AU" dirty="0" smtClean="0"/>
          </a:p>
          <a:p>
            <a:pPr marL="0" indent="0">
              <a:buNone/>
            </a:pPr>
            <a:endParaRPr lang="en-AU" sz="1000" dirty="0" smtClean="0">
              <a:hlinkClick r:id="rId2"/>
            </a:endParaRPr>
          </a:p>
          <a:p>
            <a:pPr marL="0" indent="0">
              <a:buNone/>
            </a:pPr>
            <a:endParaRPr lang="en-AU" sz="1000" dirty="0">
              <a:hlinkClick r:id="rId2"/>
            </a:endParaRPr>
          </a:p>
          <a:p>
            <a:pPr marL="0" indent="0">
              <a:buNone/>
            </a:pPr>
            <a:endParaRPr lang="en-AU" sz="1000" dirty="0" smtClean="0">
              <a:hlinkClick r:id="rId2"/>
            </a:endParaRPr>
          </a:p>
          <a:p>
            <a:pPr marL="0" indent="0">
              <a:buNone/>
            </a:pPr>
            <a:endParaRPr lang="en-AU" sz="1000" dirty="0">
              <a:hlinkClick r:id="rId2"/>
            </a:endParaRPr>
          </a:p>
          <a:p>
            <a:pPr marL="0" indent="0">
              <a:buNone/>
            </a:pPr>
            <a:endParaRPr lang="en-AU" sz="1000" dirty="0" smtClean="0">
              <a:hlinkClick r:id="rId2"/>
            </a:endParaRPr>
          </a:p>
          <a:p>
            <a:pPr marL="0" indent="0">
              <a:buNone/>
            </a:pPr>
            <a:endParaRPr lang="en-AU" sz="1400" dirty="0">
              <a:hlinkClick r:id="rId2"/>
            </a:endParaRPr>
          </a:p>
          <a:p>
            <a:pPr marL="0" indent="0">
              <a:buNone/>
            </a:pPr>
            <a:endParaRPr lang="en-AU" sz="1400" dirty="0" smtClean="0">
              <a:hlinkClick r:id="rId2"/>
            </a:endParaRPr>
          </a:p>
          <a:p>
            <a:pPr marL="0" indent="0">
              <a:buNone/>
            </a:pPr>
            <a:endParaRPr lang="en-AU" sz="1400" dirty="0">
              <a:hlinkClick r:id="rId2"/>
            </a:endParaRPr>
          </a:p>
          <a:p>
            <a:pPr marL="0" indent="0">
              <a:buNone/>
            </a:pPr>
            <a:endParaRPr lang="en-AU" sz="1400" dirty="0" smtClean="0">
              <a:hlinkClick r:id="rId2"/>
            </a:endParaRPr>
          </a:p>
          <a:p>
            <a:pPr marL="0" indent="0">
              <a:buNone/>
            </a:pPr>
            <a:endParaRPr lang="en-AU" sz="1400" dirty="0">
              <a:hlinkClick r:id="rId2"/>
            </a:endParaRPr>
          </a:p>
          <a:p>
            <a:pPr marL="0" indent="0">
              <a:buNone/>
            </a:pPr>
            <a:endParaRPr lang="en-AU" sz="1400" dirty="0" smtClean="0">
              <a:hlinkClick r:id="rId2"/>
            </a:endParaRPr>
          </a:p>
          <a:p>
            <a:pPr marL="0" indent="0">
              <a:buNone/>
            </a:pPr>
            <a:endParaRPr lang="en-AU" sz="1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234802"/>
            <a:ext cx="2619375" cy="17526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815284"/>
            <a:ext cx="2619375" cy="1743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048124"/>
            <a:ext cx="2592288" cy="17281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6021288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" dirty="0">
                <a:hlinkClick r:id="rId2"/>
              </a:rPr>
              <a:t>http://www.theguardian.com/books/2014/aug/29/bookless-library-new-us-university-florida-polytechnic-digital</a:t>
            </a:r>
          </a:p>
          <a:p>
            <a:endParaRPr lang="en-AU" sz="800" dirty="0">
              <a:hlinkClick r:id="rId2"/>
            </a:endParaRPr>
          </a:p>
          <a:p>
            <a:r>
              <a:rPr lang="en-AU" sz="800" dirty="0">
                <a:hlinkClick r:id="rId2"/>
              </a:rPr>
              <a:t>https://www.google.com.au/search?q=florida+polytechnic+university+library&amp;safe=active&amp;es_sm=93&amp;source=lnms&amp;tbm=isch&amp;sa=X&amp;ei=8XTuVOD_DNTt8AX4u4D4Bw&amp;ved=0CAgQ_AUoAQ&amp;biw=926&amp;bih=839#imgdii=_</a:t>
            </a:r>
            <a:endParaRPr lang="en-AU" sz="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21" y="188640"/>
            <a:ext cx="2151323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0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dirty="0">
                <a:solidFill>
                  <a:prstClr val="black"/>
                </a:solidFill>
              </a:rPr>
              <a:t>Libraries in the digital age? Yes, they’re still crucial</a:t>
            </a:r>
            <a:endParaRPr lang="en-AU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25144"/>
          </a:xfrm>
        </p:spPr>
        <p:txBody>
          <a:bodyPr>
            <a:normAutofit/>
          </a:bodyPr>
          <a:lstStyle/>
          <a:p>
            <a:pPr lvl="0"/>
            <a:r>
              <a:rPr lang="en-AU" sz="1800" dirty="0">
                <a:solidFill>
                  <a:prstClr val="black"/>
                </a:solidFill>
              </a:rPr>
              <a:t>Community </a:t>
            </a:r>
            <a:r>
              <a:rPr lang="en-AU" sz="1800" dirty="0" smtClean="0">
                <a:solidFill>
                  <a:prstClr val="black"/>
                </a:solidFill>
              </a:rPr>
              <a:t>centres welcoming all</a:t>
            </a:r>
            <a:endParaRPr lang="en-AU" sz="1800" dirty="0">
              <a:solidFill>
                <a:prstClr val="black"/>
              </a:solidFill>
            </a:endParaRPr>
          </a:p>
          <a:p>
            <a:r>
              <a:rPr lang="en-AU" sz="1800" dirty="0" smtClean="0"/>
              <a:t>Creative workspaces for collaborative projects</a:t>
            </a:r>
          </a:p>
          <a:p>
            <a:r>
              <a:rPr lang="en-AU" sz="1800" dirty="0" smtClean="0"/>
              <a:t>Computer and internet access for all</a:t>
            </a:r>
          </a:p>
          <a:p>
            <a:r>
              <a:rPr lang="en-AU" sz="1800" dirty="0" smtClean="0"/>
              <a:t>Social service centres – visited by the homeless, unemployed</a:t>
            </a:r>
          </a:p>
          <a:p>
            <a:r>
              <a:rPr lang="en-AU" sz="1800" dirty="0" smtClean="0"/>
              <a:t>Remodelled Library 21c in Colorado Springs – sewing machines, business centre, 3D printers, video and audio production, software and platforms for video game development, family centre, 400 seat space for lectures and performances</a:t>
            </a:r>
          </a:p>
          <a:p>
            <a:pPr marL="0" lvl="0" indent="0">
              <a:buNone/>
            </a:pPr>
            <a:endParaRPr lang="en-AU" sz="1300" dirty="0" smtClean="0">
              <a:solidFill>
                <a:prstClr val="black"/>
              </a:solidFill>
              <a:hlinkClick r:id="rId2"/>
            </a:endParaRPr>
          </a:p>
          <a:p>
            <a:pPr marL="0" lvl="0" indent="0">
              <a:buNone/>
            </a:pPr>
            <a:endParaRPr lang="en-AU" sz="1300" dirty="0" smtClean="0">
              <a:solidFill>
                <a:prstClr val="black"/>
              </a:solidFill>
              <a:hlinkClick r:id="rId2"/>
            </a:endParaRPr>
          </a:p>
          <a:p>
            <a:pPr marL="0" lvl="0" indent="0">
              <a:buNone/>
            </a:pPr>
            <a:r>
              <a:rPr lang="en-AU" sz="1300" dirty="0" smtClean="0">
                <a:solidFill>
                  <a:prstClr val="black"/>
                </a:solidFill>
                <a:hlinkClick r:id="rId2"/>
              </a:rPr>
              <a:t>http</a:t>
            </a:r>
            <a:r>
              <a:rPr lang="en-AU" sz="1300" dirty="0">
                <a:solidFill>
                  <a:prstClr val="black"/>
                </a:solidFill>
                <a:hlinkClick r:id="rId2"/>
              </a:rPr>
              <a:t>://www.centerdigitaled.com/GT-Libraries-in-the-Digital-Age-Yes-Theyre-Still-Crucial.html</a:t>
            </a:r>
            <a:endParaRPr lang="en-AU" sz="13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AU" sz="1800" dirty="0" smtClean="0"/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endParaRPr lang="en-AU" sz="2000" dirty="0" smtClean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16832"/>
            <a:ext cx="3672408" cy="3024336"/>
          </a:xfrm>
        </p:spPr>
      </p:pic>
    </p:spTree>
    <p:extLst>
      <p:ext uri="{BB962C8B-B14F-4D97-AF65-F5344CB8AC3E}">
        <p14:creationId xmlns:p14="http://schemas.microsoft.com/office/powerpoint/2010/main" val="81121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The most anticipated tech of 2015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038600" cy="5112568"/>
          </a:xfrm>
        </p:spPr>
        <p:txBody>
          <a:bodyPr>
            <a:normAutofit lnSpcReduction="10000"/>
          </a:bodyPr>
          <a:lstStyle/>
          <a:p>
            <a:r>
              <a:rPr lang="en-AU" sz="1800" dirty="0" smtClean="0"/>
              <a:t>Apple Watch</a:t>
            </a:r>
          </a:p>
          <a:p>
            <a:r>
              <a:rPr lang="en-AU" sz="1800" dirty="0" smtClean="0"/>
              <a:t>Sony Project Morpheus – Virtual Reality (VR) accessory for </a:t>
            </a:r>
            <a:r>
              <a:rPr lang="en-AU" sz="1800" dirty="0" err="1" smtClean="0"/>
              <a:t>Playstation</a:t>
            </a:r>
            <a:endParaRPr lang="en-AU" sz="1800" dirty="0" smtClean="0"/>
          </a:p>
          <a:p>
            <a:r>
              <a:rPr lang="en-AU" sz="1800" dirty="0" smtClean="0"/>
              <a:t>Oculus Rift – VR  headset</a:t>
            </a:r>
          </a:p>
          <a:p>
            <a:r>
              <a:rPr lang="en-AU" sz="1800" dirty="0" smtClean="0"/>
              <a:t>Samsung Galaxy S6</a:t>
            </a:r>
          </a:p>
          <a:p>
            <a:r>
              <a:rPr lang="en-AU" sz="1800" dirty="0" smtClean="0"/>
              <a:t>USB 3.1 Type C – faster; reversible</a:t>
            </a:r>
          </a:p>
          <a:p>
            <a:r>
              <a:rPr lang="en-AU" sz="1800" dirty="0" smtClean="0"/>
              <a:t>Lightning accessories – for Apple’s port </a:t>
            </a:r>
            <a:r>
              <a:rPr lang="en-AU" sz="1800" dirty="0" err="1" smtClean="0"/>
              <a:t>eg</a:t>
            </a:r>
            <a:r>
              <a:rPr lang="en-AU" sz="1800" dirty="0" smtClean="0"/>
              <a:t>. wireless speakers</a:t>
            </a:r>
          </a:p>
          <a:p>
            <a:r>
              <a:rPr lang="en-AU" sz="1800" dirty="0" smtClean="0"/>
              <a:t>Nintendo New 3DS KL</a:t>
            </a:r>
          </a:p>
          <a:p>
            <a:r>
              <a:rPr lang="en-AU" sz="1800" dirty="0" smtClean="0"/>
              <a:t>Amazon Echo – voice-controlled network speaker</a:t>
            </a:r>
          </a:p>
          <a:p>
            <a:r>
              <a:rPr lang="en-AU" sz="1800" dirty="0" smtClean="0"/>
              <a:t>Windows 10 – for phones, tablets &amp; PCs</a:t>
            </a:r>
          </a:p>
          <a:p>
            <a:r>
              <a:rPr lang="en-AU" sz="1800" dirty="0" smtClean="0"/>
              <a:t>Self-driving cars</a:t>
            </a:r>
          </a:p>
          <a:p>
            <a:r>
              <a:rPr lang="en-AU" sz="1800" dirty="0" smtClean="0"/>
              <a:t>iPad Plus – larger</a:t>
            </a:r>
          </a:p>
          <a:p>
            <a:pPr marL="0" indent="0">
              <a:buNone/>
            </a:pPr>
            <a:endParaRPr lang="en-AU" sz="1800" dirty="0" smtClean="0"/>
          </a:p>
          <a:p>
            <a:pPr marL="0" indent="0">
              <a:buNone/>
            </a:pPr>
            <a:r>
              <a:rPr lang="en-AU" sz="1400" dirty="0">
                <a:hlinkClick r:id="rId2"/>
              </a:rPr>
              <a:t>http://www.cnet.com/au/pictures/most-anticipated-tech-of-2015</a:t>
            </a:r>
            <a:r>
              <a:rPr lang="en-AU" sz="1400" dirty="0" smtClean="0">
                <a:hlinkClick r:id="rId2"/>
              </a:rPr>
              <a:t>/</a:t>
            </a:r>
            <a:endParaRPr lang="en-AU" sz="1400" dirty="0" smtClean="0"/>
          </a:p>
          <a:p>
            <a:pPr marL="0" indent="0">
              <a:buNone/>
            </a:pPr>
            <a:endParaRPr lang="en-AU" sz="1400" dirty="0" smtClean="0"/>
          </a:p>
          <a:p>
            <a:endParaRPr lang="en-AU" sz="18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16832"/>
            <a:ext cx="3960440" cy="3312368"/>
          </a:xfrm>
        </p:spPr>
      </p:pic>
    </p:spTree>
    <p:extLst>
      <p:ext uri="{BB962C8B-B14F-4D97-AF65-F5344CB8AC3E}">
        <p14:creationId xmlns:p14="http://schemas.microsoft.com/office/powerpoint/2010/main" val="125273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Password reset!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sz="2000" dirty="0">
                <a:solidFill>
                  <a:prstClr val="black"/>
                </a:solidFill>
              </a:rPr>
              <a:t>Web security firm </a:t>
            </a:r>
            <a:r>
              <a:rPr lang="en-US" sz="2000" dirty="0" err="1">
                <a:solidFill>
                  <a:prstClr val="black"/>
                </a:solidFill>
              </a:rPr>
              <a:t>SplashData</a:t>
            </a:r>
            <a:r>
              <a:rPr lang="en-US" sz="2000" dirty="0">
                <a:solidFill>
                  <a:prstClr val="black"/>
                </a:solidFill>
              </a:rPr>
              <a:t> analyses several million leaked </a:t>
            </a:r>
            <a:r>
              <a:rPr lang="en-US" sz="2000" dirty="0" smtClean="0">
                <a:solidFill>
                  <a:prstClr val="black"/>
                </a:solidFill>
              </a:rPr>
              <a:t>passwords</a:t>
            </a:r>
            <a:endParaRPr lang="en-US" sz="2000" dirty="0" smtClean="0"/>
          </a:p>
          <a:p>
            <a:r>
              <a:rPr lang="en-US" sz="2000" dirty="0" smtClean="0"/>
              <a:t>‘123456’ most popular in 2014 (also in 2013)</a:t>
            </a:r>
          </a:p>
          <a:p>
            <a:r>
              <a:rPr lang="en-US" sz="2000" dirty="0" smtClean="0"/>
              <a:t>‘Password’ most popular in 2012</a:t>
            </a:r>
          </a:p>
          <a:p>
            <a:r>
              <a:rPr lang="en-US" sz="2000" dirty="0" smtClean="0"/>
              <a:t>Other </a:t>
            </a:r>
            <a:r>
              <a:rPr lang="en-US" sz="2000" dirty="0" err="1" smtClean="0"/>
              <a:t>favourites</a:t>
            </a:r>
            <a:r>
              <a:rPr lang="en-US" sz="2000" dirty="0" smtClean="0"/>
              <a:t> – ‘qwerty’; ‘trustno1’; ‘</a:t>
            </a:r>
            <a:r>
              <a:rPr lang="en-US" sz="2000" dirty="0" err="1" smtClean="0"/>
              <a:t>letmein</a:t>
            </a:r>
            <a:r>
              <a:rPr lang="en-US" sz="2000" dirty="0" smtClean="0"/>
              <a:t>’, ‘abc123’</a:t>
            </a:r>
          </a:p>
          <a:p>
            <a:r>
              <a:rPr lang="en-US" sz="2000" dirty="0" smtClean="0"/>
              <a:t>123456 too short? Just add 78 </a:t>
            </a:r>
            <a:r>
              <a:rPr lang="en-US" sz="2000" dirty="0" smtClean="0">
                <a:sym typeface="Wingdings" panose="05000000000000000000" pitchFamily="2" charset="2"/>
              </a:rPr>
              <a:t></a:t>
            </a:r>
          </a:p>
          <a:p>
            <a:r>
              <a:rPr lang="en-US" sz="2000" dirty="0" smtClean="0">
                <a:sym typeface="Wingdings" panose="05000000000000000000" pitchFamily="2" charset="2"/>
              </a:rPr>
              <a:t>Strong passwords: at least 12 characters; mix of letters, numbers, </a:t>
            </a:r>
            <a:r>
              <a:rPr lang="en-US" sz="2000" dirty="0">
                <a:sym typeface="Wingdings" panose="05000000000000000000" pitchFamily="2" charset="2"/>
              </a:rPr>
              <a:t>s</a:t>
            </a:r>
            <a:r>
              <a:rPr lang="en-US" sz="2000" dirty="0" smtClean="0">
                <a:sym typeface="Wingdings" panose="05000000000000000000" pitchFamily="2" charset="2"/>
              </a:rPr>
              <a:t>ymbols, upper and lower case</a:t>
            </a:r>
          </a:p>
          <a:p>
            <a:r>
              <a:rPr lang="en-US" sz="2000" dirty="0" smtClean="0">
                <a:sym typeface="Wingdings" panose="05000000000000000000" pitchFamily="2" charset="2"/>
              </a:rPr>
              <a:t>The end of passwords? Fujitsu Purse Wallet identifies the pattern of veins on your hand; </a:t>
            </a:r>
            <a:r>
              <a:rPr lang="en-US" sz="2000" dirty="0" err="1" smtClean="0">
                <a:sym typeface="Wingdings" panose="05000000000000000000" pitchFamily="2" charset="2"/>
              </a:rPr>
              <a:t>Bionym</a:t>
            </a:r>
            <a:r>
              <a:rPr lang="en-US" sz="2000" dirty="0" smtClean="0">
                <a:sym typeface="Wingdings" panose="05000000000000000000" pitchFamily="2" charset="2"/>
              </a:rPr>
              <a:t> </a:t>
            </a:r>
            <a:r>
              <a:rPr lang="en-US" sz="2000" dirty="0" err="1" smtClean="0">
                <a:sym typeface="Wingdings" panose="05000000000000000000" pitchFamily="2" charset="2"/>
              </a:rPr>
              <a:t>Nymi</a:t>
            </a:r>
            <a:r>
              <a:rPr lang="en-US" sz="2000" dirty="0" smtClean="0">
                <a:sym typeface="Wingdings" panose="05000000000000000000" pitchFamily="2" charset="2"/>
              </a:rPr>
              <a:t> wristband uses your heartbeat as a password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r>
              <a:rPr lang="en-US" sz="1400" dirty="0" smtClean="0">
                <a:hlinkClick r:id="rId2"/>
              </a:rPr>
              <a:t>http</a:t>
            </a:r>
            <a:r>
              <a:rPr lang="en-US" sz="1400" dirty="0">
                <a:hlinkClick r:id="rId2"/>
              </a:rPr>
              <a:t>://</a:t>
            </a:r>
            <a:r>
              <a:rPr lang="en-US" sz="1400" dirty="0" smtClean="0">
                <a:hlinkClick r:id="rId2"/>
              </a:rPr>
              <a:t>splashdata.com/press/worst-passwords-of-2014.htm</a:t>
            </a:r>
            <a:endParaRPr lang="en-US" sz="1400" dirty="0" smtClean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844824"/>
            <a:ext cx="2952328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7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Wearable technology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sz="2000" dirty="0" smtClean="0"/>
              <a:t>Google Glass – beta prototype no longer produced (15 Jan 2015). Now being redesigned. </a:t>
            </a:r>
          </a:p>
          <a:p>
            <a:r>
              <a:rPr lang="en-AU" sz="2000" dirty="0" smtClean="0"/>
              <a:t>Fitbit</a:t>
            </a:r>
          </a:p>
          <a:p>
            <a:r>
              <a:rPr lang="en-AU" sz="2000" dirty="0" smtClean="0"/>
              <a:t>Pebble watch – started 2012  - Kickstarter project – 400 000 units sold; recently revamped</a:t>
            </a:r>
          </a:p>
          <a:p>
            <a:pPr lvl="0"/>
            <a:r>
              <a:rPr lang="en-AU" sz="2000" dirty="0">
                <a:solidFill>
                  <a:prstClr val="black"/>
                </a:solidFill>
              </a:rPr>
              <a:t>Do people really want to wear technology</a:t>
            </a:r>
            <a:r>
              <a:rPr lang="en-AU" sz="2000" dirty="0" smtClean="0">
                <a:solidFill>
                  <a:prstClr val="black"/>
                </a:solidFill>
              </a:rPr>
              <a:t>?</a:t>
            </a:r>
          </a:p>
          <a:p>
            <a:pPr lvl="0"/>
            <a:r>
              <a:rPr lang="en-AU" sz="2000" dirty="0" smtClean="0">
                <a:solidFill>
                  <a:prstClr val="black"/>
                </a:solidFill>
              </a:rPr>
              <a:t>Apple Watch will change things – small, light and attractive</a:t>
            </a:r>
            <a:endParaRPr lang="en-AU" sz="2000" dirty="0" smtClean="0"/>
          </a:p>
          <a:p>
            <a:r>
              <a:rPr lang="en-AU" sz="2000" dirty="0" smtClean="0"/>
              <a:t>In 3 to 5 years people will be spending over $30 billion annually on wearables (Credit Suisse)</a:t>
            </a:r>
          </a:p>
          <a:p>
            <a:pPr marL="0" indent="0">
              <a:buNone/>
            </a:pPr>
            <a:endParaRPr lang="en-AU" sz="2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060848"/>
            <a:ext cx="3240360" cy="3312367"/>
          </a:xfrm>
        </p:spPr>
      </p:pic>
    </p:spTree>
    <p:extLst>
      <p:ext uri="{BB962C8B-B14F-4D97-AF65-F5344CB8AC3E}">
        <p14:creationId xmlns:p14="http://schemas.microsoft.com/office/powerpoint/2010/main" val="327154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             The Apple Watch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4038600" cy="4281339"/>
          </a:xfrm>
        </p:spPr>
        <p:txBody>
          <a:bodyPr>
            <a:normAutofit fontScale="85000" lnSpcReduction="20000"/>
          </a:bodyPr>
          <a:lstStyle/>
          <a:p>
            <a:r>
              <a:rPr lang="en-AU" sz="1900" dirty="0" smtClean="0"/>
              <a:t>A redrawing of the map that locates technology in one place and our bodies in another</a:t>
            </a:r>
          </a:p>
          <a:p>
            <a:r>
              <a:rPr lang="en-AU" sz="1900" dirty="0" smtClean="0"/>
              <a:t>5 million units ready to ship in April </a:t>
            </a:r>
          </a:p>
          <a:p>
            <a:r>
              <a:rPr lang="en-AU" sz="1900" dirty="0" smtClean="0"/>
              <a:t>$349</a:t>
            </a:r>
          </a:p>
          <a:p>
            <a:r>
              <a:rPr lang="en-AU" sz="1900" dirty="0" smtClean="0"/>
              <a:t>Apple Watch needs to communicate with an iPhone</a:t>
            </a:r>
          </a:p>
          <a:p>
            <a:r>
              <a:rPr lang="en-AU" sz="1900" b="1" dirty="0" smtClean="0"/>
              <a:t>Fitness </a:t>
            </a:r>
            <a:r>
              <a:rPr lang="en-AU" sz="1900" dirty="0" smtClean="0"/>
              <a:t>– suggestions and goals</a:t>
            </a:r>
          </a:p>
          <a:p>
            <a:r>
              <a:rPr lang="en-AU" sz="1900" b="1" dirty="0" smtClean="0"/>
              <a:t>Glances</a:t>
            </a:r>
            <a:r>
              <a:rPr lang="en-AU" sz="1900" dirty="0" smtClean="0"/>
              <a:t> – calendar, stocks, locations….</a:t>
            </a:r>
          </a:p>
          <a:p>
            <a:r>
              <a:rPr lang="en-AU" sz="1900" b="1" dirty="0" smtClean="0"/>
              <a:t>Smart replies </a:t>
            </a:r>
            <a:r>
              <a:rPr lang="en-AU" sz="1900" dirty="0" smtClean="0"/>
              <a:t>– answers messages</a:t>
            </a:r>
          </a:p>
          <a:p>
            <a:r>
              <a:rPr lang="en-AU" sz="1900" b="1" dirty="0" smtClean="0"/>
              <a:t>Apple Pay </a:t>
            </a:r>
            <a:r>
              <a:rPr lang="en-AU" sz="1900" dirty="0" smtClean="0"/>
              <a:t>– hold your watch near a reader at an Apple Pay store</a:t>
            </a:r>
          </a:p>
          <a:p>
            <a:r>
              <a:rPr lang="en-AU" sz="1900" b="1" dirty="0" smtClean="0"/>
              <a:t>Digital Touch </a:t>
            </a:r>
            <a:r>
              <a:rPr lang="en-AU" sz="1900" dirty="0" smtClean="0"/>
              <a:t>– sends sketches, a gentle tap or your heartbeat </a:t>
            </a:r>
            <a:r>
              <a:rPr lang="en-AU" sz="1900" dirty="0" smtClean="0">
                <a:sym typeface="Wingdings" panose="05000000000000000000" pitchFamily="2" charset="2"/>
              </a:rPr>
              <a:t></a:t>
            </a:r>
          </a:p>
          <a:p>
            <a:pPr marL="0" indent="0">
              <a:buNone/>
            </a:pPr>
            <a:endParaRPr lang="en-AU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4824"/>
            <a:ext cx="4038600" cy="4281339"/>
          </a:xfrm>
        </p:spPr>
        <p:txBody>
          <a:bodyPr>
            <a:normAutofit fontScale="85000" lnSpcReduction="20000"/>
          </a:bodyPr>
          <a:lstStyle/>
          <a:p>
            <a:r>
              <a:rPr lang="en-AU" sz="2100" dirty="0" smtClean="0"/>
              <a:t>Uses Siri</a:t>
            </a:r>
          </a:p>
          <a:p>
            <a:r>
              <a:rPr lang="en-AU" sz="2100" dirty="0" smtClean="0"/>
              <a:t>Makes calls like a phone</a:t>
            </a:r>
          </a:p>
          <a:p>
            <a:r>
              <a:rPr lang="en-AU" sz="2100" dirty="0" smtClean="0"/>
              <a:t>Controls your iPhone’s music and camera</a:t>
            </a:r>
          </a:p>
          <a:p>
            <a:r>
              <a:rPr lang="en-AU" sz="2100" dirty="0" smtClean="0"/>
              <a:t>Underside sensors take heartrate readings – it will learn your habits over time</a:t>
            </a:r>
          </a:p>
          <a:p>
            <a:r>
              <a:rPr lang="en-AU" sz="2100" dirty="0" smtClean="0"/>
              <a:t>In 5 years will it seem bizarre not to know how many kilojoules you’ve eaten today?</a:t>
            </a:r>
          </a:p>
          <a:p>
            <a:r>
              <a:rPr lang="en-AU" sz="2100" dirty="0" smtClean="0"/>
              <a:t>What will happen to all the information your Watch gathers??</a:t>
            </a:r>
          </a:p>
          <a:p>
            <a:pPr marL="0" indent="0">
              <a:buNone/>
            </a:pPr>
            <a:endParaRPr lang="en-AU" sz="1800" dirty="0">
              <a:hlinkClick r:id="rId2"/>
            </a:endParaRPr>
          </a:p>
          <a:p>
            <a:pPr marL="0" indent="0">
              <a:buNone/>
            </a:pPr>
            <a:endParaRPr lang="en-AU" sz="1800" dirty="0" smtClean="0">
              <a:hlinkClick r:id="rId2"/>
            </a:endParaRPr>
          </a:p>
          <a:p>
            <a:pPr marL="0" indent="0">
              <a:buNone/>
            </a:pPr>
            <a:r>
              <a:rPr lang="en-AU" sz="1500" dirty="0" smtClean="0">
                <a:hlinkClick r:id="rId2"/>
              </a:rPr>
              <a:t>http://www.techradar.com/au/news/wearables/apple-iwatch-release-date-news-and-rumours-1131043</a:t>
            </a:r>
            <a:endParaRPr lang="en-AU" sz="1500" dirty="0"/>
          </a:p>
          <a:p>
            <a:pPr marL="0" indent="0">
              <a:buNone/>
            </a:pPr>
            <a:endParaRPr lang="en-AU" sz="1800" dirty="0" smtClean="0"/>
          </a:p>
          <a:p>
            <a:pPr marL="0" indent="0">
              <a:buNone/>
            </a:pPr>
            <a:r>
              <a:rPr lang="en-AU" sz="1500" dirty="0">
                <a:hlinkClick r:id="rId3"/>
              </a:rPr>
              <a:t>https://www.apple.com/au/watch</a:t>
            </a:r>
            <a:r>
              <a:rPr lang="en-AU" sz="1500" dirty="0" smtClean="0">
                <a:hlinkClick r:id="rId3"/>
              </a:rPr>
              <a:t>/</a:t>
            </a:r>
            <a:endParaRPr lang="en-AU" sz="1500" dirty="0" smtClean="0"/>
          </a:p>
          <a:p>
            <a:pPr marL="0" indent="0">
              <a:buNone/>
            </a:pPr>
            <a:endParaRPr lang="en-AU" sz="1400" dirty="0" smtClean="0"/>
          </a:p>
          <a:p>
            <a:endParaRPr lang="en-AU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30289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46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Oculus Rift headsets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Sundance Film Festival in Utah Jan 2015 – several short virtual reality (VR) films where viewers wear headsets </a:t>
            </a:r>
            <a:r>
              <a:rPr lang="en-AU" sz="2000" dirty="0" err="1" smtClean="0"/>
              <a:t>eg</a:t>
            </a:r>
            <a:r>
              <a:rPr lang="en-AU" sz="2000" dirty="0" smtClean="0"/>
              <a:t>. Oculus Rift</a:t>
            </a:r>
          </a:p>
          <a:p>
            <a:r>
              <a:rPr lang="en-AU" sz="2000" i="1" dirty="0" smtClean="0"/>
              <a:t>Wild: the experience </a:t>
            </a:r>
            <a:r>
              <a:rPr lang="en-AU" sz="2000" dirty="0" smtClean="0"/>
              <a:t>– viewers join Reese Witherspoon as she hikes the Pacific Crest Trail</a:t>
            </a:r>
          </a:p>
          <a:p>
            <a:r>
              <a:rPr lang="en-AU" sz="2000" i="1" dirty="0" smtClean="0"/>
              <a:t>Project Syria </a:t>
            </a:r>
            <a:r>
              <a:rPr lang="en-AU" sz="2000" dirty="0" smtClean="0"/>
              <a:t>– viewers are at the centre of a rocket attack</a:t>
            </a:r>
          </a:p>
          <a:p>
            <a:endParaRPr lang="en-AU" sz="2000" dirty="0"/>
          </a:p>
          <a:p>
            <a:endParaRPr lang="en-AU" sz="2000" dirty="0" smtClean="0"/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AU" sz="1400" i="1" dirty="0" smtClean="0"/>
              <a:t>New Scientist</a:t>
            </a:r>
            <a:r>
              <a:rPr lang="en-AU" sz="1400" dirty="0" smtClean="0"/>
              <a:t>, 7 Feb 2015</a:t>
            </a:r>
          </a:p>
          <a:p>
            <a:endParaRPr lang="en-AU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AU" sz="2000" dirty="0"/>
          </a:p>
          <a:p>
            <a:endParaRPr lang="en-AU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844824"/>
            <a:ext cx="3528392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2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Google Cardboard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32500" lnSpcReduction="20000"/>
          </a:bodyPr>
          <a:lstStyle/>
          <a:p>
            <a:pPr lvl="0"/>
            <a:r>
              <a:rPr lang="en-AU" sz="4900" dirty="0" smtClean="0"/>
              <a:t>Simple, fun and inexpensive Virtual Reality - </a:t>
            </a:r>
            <a:r>
              <a:rPr lang="en-AU" sz="4900" dirty="0" smtClean="0">
                <a:solidFill>
                  <a:prstClr val="black"/>
                </a:solidFill>
              </a:rPr>
              <a:t>turns </a:t>
            </a:r>
            <a:r>
              <a:rPr lang="en-AU" sz="4900" dirty="0">
                <a:solidFill>
                  <a:prstClr val="black"/>
                </a:solidFill>
              </a:rPr>
              <a:t>your phone into a VR </a:t>
            </a:r>
            <a:r>
              <a:rPr lang="en-AU" sz="4900" dirty="0" smtClean="0">
                <a:solidFill>
                  <a:prstClr val="black"/>
                </a:solidFill>
              </a:rPr>
              <a:t>headset! </a:t>
            </a:r>
            <a:endParaRPr lang="en-AU" sz="4900" dirty="0">
              <a:solidFill>
                <a:prstClr val="black"/>
              </a:solidFill>
            </a:endParaRPr>
          </a:p>
          <a:p>
            <a:r>
              <a:rPr lang="en-AU" sz="4900" dirty="0" smtClean="0"/>
              <a:t>Created as part of a 20% project (employees allowed to work on side projects)</a:t>
            </a:r>
          </a:p>
          <a:p>
            <a:r>
              <a:rPr lang="en-AU" sz="4900" dirty="0" smtClean="0"/>
              <a:t>Get it, fold it, attach your phone inside and look through the 40mm lenses</a:t>
            </a:r>
          </a:p>
          <a:p>
            <a:r>
              <a:rPr lang="en-AU" sz="4900" dirty="0" smtClean="0"/>
              <a:t>The lenses create a 3D effect when held up to your eyes</a:t>
            </a:r>
          </a:p>
          <a:p>
            <a:r>
              <a:rPr lang="en-AU" sz="4900" dirty="0" smtClean="0"/>
              <a:t>Explore a variety of apps that unfold around you – visit new places, play immersive games, fly through space….</a:t>
            </a:r>
          </a:p>
          <a:p>
            <a:r>
              <a:rPr lang="en-AU" sz="4900" dirty="0" smtClean="0"/>
              <a:t>Cardboard app – has demos of Google Earth (fly wherever you like) or view YouTube on seemingly massive screens</a:t>
            </a:r>
          </a:p>
          <a:p>
            <a:r>
              <a:rPr lang="en-AU" sz="4900" dirty="0" smtClean="0"/>
              <a:t>VR Cinema for Cardboard App – converts MP4 files into a split screen to give 3D VR feel to movies</a:t>
            </a:r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pPr marL="0" lvl="0" indent="0">
              <a:buNone/>
            </a:pPr>
            <a:r>
              <a:rPr lang="en-AU" sz="3400" dirty="0">
                <a:solidFill>
                  <a:prstClr val="black"/>
                </a:solidFill>
                <a:hlinkClick r:id="rId2"/>
              </a:rPr>
              <a:t>https://www.google.com/get/cardboard/</a:t>
            </a:r>
            <a:endParaRPr lang="en-AU" sz="3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pPr marL="0" indent="0">
              <a:buNone/>
            </a:pPr>
            <a:endParaRPr lang="en-AU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25144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sz="4300" dirty="0"/>
          </a:p>
          <a:p>
            <a:pPr marL="0" indent="0">
              <a:buNone/>
            </a:pPr>
            <a:endParaRPr lang="en-AU" sz="3700" dirty="0" smtClean="0">
              <a:hlinkClick r:id="rId3"/>
            </a:endParaRPr>
          </a:p>
          <a:p>
            <a:pPr marL="0" indent="0">
              <a:buNone/>
            </a:pPr>
            <a:endParaRPr lang="en-AU" sz="3700" dirty="0">
              <a:hlinkClick r:id="rId3"/>
            </a:endParaRPr>
          </a:p>
          <a:p>
            <a:pPr marL="0" indent="0">
              <a:buNone/>
            </a:pPr>
            <a:r>
              <a:rPr lang="en-AU" sz="3700" dirty="0" smtClean="0">
                <a:hlinkClick r:id="rId3"/>
              </a:rPr>
              <a:t>http</a:t>
            </a:r>
            <a:r>
              <a:rPr lang="en-AU" sz="3700" dirty="0">
                <a:hlinkClick r:id="rId3"/>
              </a:rPr>
              <a:t>://</a:t>
            </a:r>
            <a:r>
              <a:rPr lang="en-AU" sz="3700" dirty="0" smtClean="0">
                <a:hlinkClick r:id="rId3"/>
              </a:rPr>
              <a:t>www.techradar.com/au/news/phone-and-communications/mobile-phones/google-cardboard-everything-you-need-to-know-1277738</a:t>
            </a:r>
            <a:endParaRPr lang="en-AU" sz="3700" dirty="0" smtClean="0"/>
          </a:p>
          <a:p>
            <a:pPr marL="0" indent="0">
              <a:buNone/>
            </a:pPr>
            <a:endParaRPr lang="en-AU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052736"/>
            <a:ext cx="3240360" cy="20935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573016"/>
            <a:ext cx="3240360" cy="194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0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3D and 4D printing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sz="1900" b="1" dirty="0" smtClean="0"/>
              <a:t>3D</a:t>
            </a:r>
          </a:p>
          <a:p>
            <a:r>
              <a:rPr lang="en-AU" sz="1900" dirty="0" smtClean="0"/>
              <a:t>3D now available in Photoshop with f</a:t>
            </a:r>
            <a:r>
              <a:rPr lang="en-AU" sz="1900" dirty="0" smtClean="0">
                <a:solidFill>
                  <a:prstClr val="black"/>
                </a:solidFill>
              </a:rPr>
              <a:t>ull-gradient </a:t>
            </a:r>
            <a:r>
              <a:rPr lang="en-AU" sz="1900" dirty="0">
                <a:solidFill>
                  <a:prstClr val="black"/>
                </a:solidFill>
              </a:rPr>
              <a:t>colour </a:t>
            </a:r>
            <a:endParaRPr lang="en-AU" sz="1900" dirty="0" smtClean="0"/>
          </a:p>
          <a:p>
            <a:r>
              <a:rPr lang="en-AU" sz="1900" dirty="0" smtClean="0"/>
              <a:t>New York designers Michael Schmidt and Francis </a:t>
            </a:r>
            <a:r>
              <a:rPr lang="en-AU" sz="1900" dirty="0" err="1" smtClean="0"/>
              <a:t>Bitonti</a:t>
            </a:r>
            <a:r>
              <a:rPr lang="en-AU" sz="1900" dirty="0" smtClean="0"/>
              <a:t> created the world’s first 3D printed dress in 2013</a:t>
            </a:r>
          </a:p>
          <a:p>
            <a:r>
              <a:rPr lang="en-AU" sz="1900" dirty="0" smtClean="0"/>
              <a:t>“The future of fashion is code, not couture” - </a:t>
            </a:r>
            <a:r>
              <a:rPr lang="en-AU" sz="1900" dirty="0" err="1" smtClean="0"/>
              <a:t>Bitonti</a:t>
            </a:r>
            <a:endParaRPr lang="en-AU" sz="1900" dirty="0" smtClean="0"/>
          </a:p>
          <a:p>
            <a:r>
              <a:rPr lang="en-AU" sz="1900" dirty="0" err="1" smtClean="0"/>
              <a:t>Bitonti</a:t>
            </a:r>
            <a:r>
              <a:rPr lang="en-AU" sz="1900" dirty="0" smtClean="0"/>
              <a:t> is now making </a:t>
            </a:r>
            <a:r>
              <a:rPr lang="en-AU" sz="1900" dirty="0">
                <a:solidFill>
                  <a:prstClr val="black"/>
                </a:solidFill>
              </a:rPr>
              <a:t>3D shoes, jewellery and fabric using </a:t>
            </a:r>
            <a:r>
              <a:rPr lang="en-AU" sz="1900" dirty="0" smtClean="0">
                <a:solidFill>
                  <a:prstClr val="black"/>
                </a:solidFill>
              </a:rPr>
              <a:t>Photoshop </a:t>
            </a:r>
            <a:r>
              <a:rPr lang="en-AU" sz="1900" dirty="0" err="1" smtClean="0">
                <a:solidFill>
                  <a:prstClr val="black"/>
                </a:solidFill>
              </a:rPr>
              <a:t>eg</a:t>
            </a:r>
            <a:r>
              <a:rPr lang="en-AU" sz="1900" dirty="0" smtClean="0">
                <a:solidFill>
                  <a:prstClr val="black"/>
                </a:solidFill>
              </a:rPr>
              <a:t>. Molecule voxel platform shoes</a:t>
            </a:r>
            <a:endParaRPr lang="en-AU" sz="1900" dirty="0" smtClean="0"/>
          </a:p>
          <a:p>
            <a:r>
              <a:rPr lang="en-AU" sz="1900" dirty="0" err="1" smtClean="0"/>
              <a:t>Asda</a:t>
            </a:r>
            <a:r>
              <a:rPr lang="en-AU" sz="1900" dirty="0" smtClean="0"/>
              <a:t> stores in Britain offer scanning booths that produce “mini-me” models in 12 seconds ($110)</a:t>
            </a:r>
          </a:p>
          <a:p>
            <a:endParaRPr lang="en-AU" sz="1900" dirty="0"/>
          </a:p>
          <a:p>
            <a:pPr marL="0" indent="0">
              <a:buNone/>
            </a:pPr>
            <a:r>
              <a:rPr lang="en-AU" sz="1300" dirty="0">
                <a:hlinkClick r:id="rId2"/>
              </a:rPr>
              <a:t>http://3dprint.com/14601/bitonti-3d-printed-shoe</a:t>
            </a:r>
            <a:r>
              <a:rPr lang="en-AU" sz="1300" dirty="0" smtClean="0">
                <a:hlinkClick r:id="rId2"/>
              </a:rPr>
              <a:t>/</a:t>
            </a:r>
            <a:endParaRPr lang="en-AU" sz="1300" dirty="0" smtClean="0"/>
          </a:p>
          <a:p>
            <a:pPr marL="0" indent="0">
              <a:buNone/>
            </a:pPr>
            <a:endParaRPr lang="en-AU" sz="1300" dirty="0"/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endParaRPr lang="en-AU" sz="1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AU" sz="1900" b="1" dirty="0" smtClean="0">
                <a:solidFill>
                  <a:prstClr val="black"/>
                </a:solidFill>
              </a:rPr>
              <a:t>4D</a:t>
            </a:r>
          </a:p>
          <a:p>
            <a:pPr lvl="0"/>
            <a:r>
              <a:rPr lang="en-AU" sz="1900" dirty="0" smtClean="0">
                <a:solidFill>
                  <a:prstClr val="black"/>
                </a:solidFill>
              </a:rPr>
              <a:t>The </a:t>
            </a:r>
            <a:r>
              <a:rPr lang="en-AU" sz="1900" dirty="0">
                <a:solidFill>
                  <a:prstClr val="black"/>
                </a:solidFill>
              </a:rPr>
              <a:t>4</a:t>
            </a:r>
            <a:r>
              <a:rPr lang="en-AU" sz="1900" baseline="30000" dirty="0">
                <a:solidFill>
                  <a:prstClr val="black"/>
                </a:solidFill>
              </a:rPr>
              <a:t>th</a:t>
            </a:r>
            <a:r>
              <a:rPr lang="en-AU" sz="1900" dirty="0">
                <a:solidFill>
                  <a:prstClr val="black"/>
                </a:solidFill>
              </a:rPr>
              <a:t> dimension is time</a:t>
            </a:r>
          </a:p>
          <a:p>
            <a:pPr lvl="0"/>
            <a:r>
              <a:rPr lang="en-AU" sz="1900" dirty="0">
                <a:solidFill>
                  <a:prstClr val="black"/>
                </a:solidFill>
              </a:rPr>
              <a:t>3D printed objects can reshape themselves or self-assemble over time </a:t>
            </a:r>
            <a:r>
              <a:rPr lang="en-AU" sz="1900" dirty="0" err="1">
                <a:solidFill>
                  <a:prstClr val="black"/>
                </a:solidFill>
              </a:rPr>
              <a:t>eg</a:t>
            </a:r>
            <a:r>
              <a:rPr lang="en-AU" sz="1900" dirty="0">
                <a:solidFill>
                  <a:prstClr val="black"/>
                </a:solidFill>
              </a:rPr>
              <a:t>. </a:t>
            </a:r>
            <a:r>
              <a:rPr lang="en-AU" sz="1900" dirty="0" smtClean="0">
                <a:solidFill>
                  <a:prstClr val="black"/>
                </a:solidFill>
              </a:rPr>
              <a:t>medical devices or a </a:t>
            </a:r>
            <a:r>
              <a:rPr lang="en-AU" sz="1900" dirty="0">
                <a:solidFill>
                  <a:prstClr val="black"/>
                </a:solidFill>
              </a:rPr>
              <a:t>printed pipe can sense the need to expand or </a:t>
            </a:r>
            <a:r>
              <a:rPr lang="en-AU" sz="1900" dirty="0" smtClean="0">
                <a:solidFill>
                  <a:prstClr val="black"/>
                </a:solidFill>
              </a:rPr>
              <a:t>contract</a:t>
            </a:r>
          </a:p>
          <a:p>
            <a:pPr marL="0" lvl="0" indent="0">
              <a:buNone/>
            </a:pPr>
            <a:endParaRPr lang="en-AU" sz="19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AU" sz="1800" dirty="0" smtClean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 smtClean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 smtClean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 smtClean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 smtClean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 smtClean="0">
              <a:solidFill>
                <a:prstClr val="black"/>
              </a:solidFill>
              <a:hlinkClick r:id="rId3"/>
            </a:endParaRPr>
          </a:p>
          <a:p>
            <a:pPr marL="0" indent="0">
              <a:buNone/>
            </a:pPr>
            <a:r>
              <a:rPr lang="en-AU" sz="1100" dirty="0">
                <a:solidFill>
                  <a:prstClr val="black"/>
                </a:solidFill>
                <a:hlinkClick r:id="rId3"/>
              </a:rPr>
              <a:t>http://www.livescience.com/49185-4d-printing-shape-shifting-structures.html</a:t>
            </a:r>
            <a:endParaRPr lang="en-AU" sz="11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AU" sz="1100" dirty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 smtClean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 smtClean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 smtClean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 smtClean="0">
              <a:solidFill>
                <a:prstClr val="black"/>
              </a:solidFill>
              <a:hlinkClick r:id="rId3"/>
            </a:endParaRPr>
          </a:p>
          <a:p>
            <a:pPr marL="0" lvl="0" indent="0">
              <a:buNone/>
            </a:pPr>
            <a:endParaRPr lang="en-AU" sz="1100" dirty="0">
              <a:solidFill>
                <a:prstClr val="black"/>
              </a:solidFill>
              <a:hlinkClick r:id="rId3"/>
            </a:endParaRP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573016"/>
            <a:ext cx="3312368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1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4"/>
            <a:ext cx="3747458" cy="3240359"/>
          </a:xfrm>
        </p:spPr>
      </p:pic>
      <p:sp>
        <p:nvSpPr>
          <p:cNvPr id="9" name="TextBox 8"/>
          <p:cNvSpPr txBox="1"/>
          <p:nvPr/>
        </p:nvSpPr>
        <p:spPr>
          <a:xfrm>
            <a:off x="902634" y="531574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sz="2000" dirty="0" smtClean="0">
              <a:solidFill>
                <a:prstClr val="black"/>
              </a:solidFill>
              <a:ea typeface="+mj-ea"/>
              <a:cs typeface="+mj-cs"/>
            </a:endParaRPr>
          </a:p>
          <a:p>
            <a:r>
              <a:rPr lang="en-AU" sz="2000" dirty="0" smtClean="0">
                <a:solidFill>
                  <a:prstClr val="black"/>
                </a:solidFill>
                <a:ea typeface="+mj-ea"/>
                <a:cs typeface="+mj-cs"/>
              </a:rPr>
              <a:t>Molecule </a:t>
            </a:r>
            <a:r>
              <a:rPr lang="en-AU" sz="2000" dirty="0">
                <a:solidFill>
                  <a:prstClr val="black"/>
                </a:solidFill>
                <a:ea typeface="+mj-ea"/>
                <a:cs typeface="+mj-cs"/>
              </a:rPr>
              <a:t>voxel platform shoes</a:t>
            </a:r>
            <a:endParaRPr lang="en-AU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633" y="1124744"/>
            <a:ext cx="2426751" cy="34563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601633" y="5515799"/>
            <a:ext cx="3002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First 3D dress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5063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Raspberry Pi 2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AU" sz="2100" dirty="0" smtClean="0"/>
              <a:t>2</a:t>
            </a:r>
            <a:r>
              <a:rPr lang="en-AU" sz="2100" baseline="30000" dirty="0" smtClean="0"/>
              <a:t>nd</a:t>
            </a:r>
            <a:r>
              <a:rPr lang="en-AU" sz="2100" dirty="0" smtClean="0"/>
              <a:t> model released Feb 2015</a:t>
            </a:r>
          </a:p>
          <a:p>
            <a:r>
              <a:rPr lang="en-AU" sz="2100" dirty="0" smtClean="0"/>
              <a:t>Six times more powerful – can be used as an entry level PC</a:t>
            </a:r>
          </a:p>
          <a:p>
            <a:r>
              <a:rPr lang="en-AU" sz="2100" dirty="0" smtClean="0"/>
              <a:t>5 million sold since 2012 – </a:t>
            </a:r>
            <a:endParaRPr lang="en-AU" sz="2100" dirty="0"/>
          </a:p>
          <a:p>
            <a:pPr marL="0" indent="0">
              <a:buNone/>
            </a:pPr>
            <a:r>
              <a:rPr lang="en-AU" sz="2100" dirty="0" smtClean="0"/>
              <a:t>      best-selling British computer ever</a:t>
            </a:r>
          </a:p>
          <a:p>
            <a:r>
              <a:rPr lang="en-AU" sz="2100" dirty="0" smtClean="0"/>
              <a:t>Credit card sized – can be hooked up to a monitor, keyboard and mouse</a:t>
            </a:r>
          </a:p>
          <a:p>
            <a:r>
              <a:rPr lang="en-AU" sz="2100" dirty="0" smtClean="0"/>
              <a:t>Windows 10 for Raspberry Pi 2</a:t>
            </a:r>
          </a:p>
          <a:p>
            <a:r>
              <a:rPr lang="en-AU" sz="2100" dirty="0" smtClean="0"/>
              <a:t>Excellent for educational projects and DIY computers</a:t>
            </a:r>
          </a:p>
          <a:p>
            <a:r>
              <a:rPr lang="en-AU" sz="2100" dirty="0" smtClean="0"/>
              <a:t>Costs less than 25 pounds</a:t>
            </a:r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r>
              <a:rPr lang="en-AU" sz="2000" dirty="0" smtClean="0"/>
              <a:t>Article and some historic computer ads:</a:t>
            </a:r>
            <a:endParaRPr lang="en-AU" sz="1200" dirty="0" smtClean="0">
              <a:hlinkClick r:id="rId2"/>
            </a:endParaRPr>
          </a:p>
          <a:p>
            <a:pPr marL="0" indent="0">
              <a:buNone/>
            </a:pPr>
            <a:r>
              <a:rPr lang="en-AU" sz="1400" dirty="0" smtClean="0">
                <a:hlinkClick r:id="rId2"/>
              </a:rPr>
              <a:t>http</a:t>
            </a:r>
            <a:r>
              <a:rPr lang="en-AU" sz="1400" dirty="0">
                <a:hlinkClick r:id="rId2"/>
              </a:rPr>
              <a:t>://time.com/3691968/raspberry-pi-2</a:t>
            </a:r>
            <a:r>
              <a:rPr lang="en-AU" sz="1400" dirty="0" smtClean="0">
                <a:hlinkClick r:id="rId2"/>
              </a:rPr>
              <a:t>/</a:t>
            </a:r>
            <a:endParaRPr lang="en-AU" sz="1400" dirty="0" smtClean="0"/>
          </a:p>
          <a:p>
            <a:pPr marL="0" indent="0">
              <a:buNone/>
            </a:pPr>
            <a:endParaRPr lang="en-AU" sz="1200" dirty="0" smtClean="0"/>
          </a:p>
          <a:p>
            <a:endParaRPr lang="en-AU" sz="2000" dirty="0"/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endParaRPr lang="en-AU" sz="1200" dirty="0" smtClean="0"/>
          </a:p>
          <a:p>
            <a:endParaRPr lang="en-AU" sz="2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88840"/>
            <a:ext cx="3168352" cy="2952328"/>
          </a:xfrm>
        </p:spPr>
      </p:pic>
    </p:spTree>
    <p:extLst>
      <p:ext uri="{BB962C8B-B14F-4D97-AF65-F5344CB8AC3E}">
        <p14:creationId xmlns:p14="http://schemas.microsoft.com/office/powerpoint/2010/main" val="217850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err="1" smtClean="0"/>
              <a:t>Emojis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sz="2000" dirty="0" smtClean="0"/>
              <a:t>Meaning: picture character</a:t>
            </a:r>
          </a:p>
          <a:p>
            <a:r>
              <a:rPr lang="en-AU" sz="2000" dirty="0" smtClean="0"/>
              <a:t>Originally created in Japan 1998– some emoji now incorporated into Unicode (text coding for the web)</a:t>
            </a:r>
          </a:p>
          <a:p>
            <a:r>
              <a:rPr lang="en-AU" sz="2000" dirty="0" smtClean="0"/>
              <a:t>Core set of 722 </a:t>
            </a:r>
            <a:r>
              <a:rPr lang="en-AU" sz="2000" dirty="0" err="1" smtClean="0"/>
              <a:t>emojis</a:t>
            </a:r>
            <a:r>
              <a:rPr lang="en-AU" sz="2000" dirty="0" smtClean="0"/>
              <a:t> approved by the Unicode Consortium – 250 added in 2014 with 37 more candidates in 2015 (taco, unicorn face, Buddha, mosque, synagogue)</a:t>
            </a:r>
          </a:p>
          <a:p>
            <a:r>
              <a:rPr lang="en-AU" sz="2000" dirty="0" smtClean="0"/>
              <a:t>Apple have unveiled 300 new </a:t>
            </a:r>
            <a:r>
              <a:rPr lang="en-AU" sz="2000" dirty="0" err="1" smtClean="0"/>
              <a:t>emojis</a:t>
            </a:r>
            <a:r>
              <a:rPr lang="en-AU" sz="2000" dirty="0" smtClean="0"/>
              <a:t> with wider racial diversity and family structures – but are they diverse enough?</a:t>
            </a:r>
          </a:p>
          <a:p>
            <a:r>
              <a:rPr lang="en-AU" sz="2000" dirty="0" smtClean="0"/>
              <a:t>Facebook offers many different &amp; diverse </a:t>
            </a:r>
            <a:r>
              <a:rPr lang="en-AU" sz="2000" dirty="0" err="1" smtClean="0"/>
              <a:t>emojis</a:t>
            </a:r>
            <a:endParaRPr lang="en-AU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AU" dirty="0" smtClean="0"/>
          </a:p>
          <a:p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pPr marL="0" indent="0">
              <a:buNone/>
            </a:pPr>
            <a:endParaRPr lang="en-AU" sz="1400" dirty="0" smtClean="0">
              <a:hlinkClick r:id="rId2"/>
            </a:endParaRPr>
          </a:p>
          <a:p>
            <a:pPr marL="0" indent="0">
              <a:buNone/>
            </a:pPr>
            <a:endParaRPr lang="en-AU" sz="1400" dirty="0" smtClean="0">
              <a:hlinkClick r:id="rId2"/>
            </a:endParaRPr>
          </a:p>
          <a:p>
            <a:pPr marL="0" indent="0">
              <a:buNone/>
            </a:pPr>
            <a:endParaRPr lang="en-AU" sz="1400" dirty="0">
              <a:hlinkClick r:id="rId2"/>
            </a:endParaRPr>
          </a:p>
          <a:p>
            <a:pPr marL="0" indent="0">
              <a:buNone/>
            </a:pPr>
            <a:r>
              <a:rPr lang="en-AU" sz="1500" dirty="0" smtClean="0">
                <a:hlinkClick r:id="rId2"/>
              </a:rPr>
              <a:t>http</a:t>
            </a:r>
            <a:r>
              <a:rPr lang="en-AU" sz="1500" dirty="0">
                <a:hlinkClick r:id="rId2"/>
              </a:rPr>
              <a:t>://</a:t>
            </a:r>
            <a:r>
              <a:rPr lang="en-AU" sz="1500" dirty="0" smtClean="0">
                <a:hlinkClick r:id="rId2"/>
              </a:rPr>
              <a:t>www.smh.com.au/digital-life/mobiles/apples-new-diverse-emojis-are-not-diverse-enough-20150224-13n57k.html</a:t>
            </a:r>
          </a:p>
          <a:p>
            <a:pPr marL="0" indent="0">
              <a:buNone/>
            </a:pPr>
            <a:endParaRPr lang="en-AU" sz="1500" dirty="0">
              <a:hlinkClick r:id="rId2"/>
            </a:endParaRPr>
          </a:p>
          <a:p>
            <a:pPr marL="0" indent="0">
              <a:buNone/>
            </a:pPr>
            <a:r>
              <a:rPr lang="en-AU" sz="1500" dirty="0" smtClean="0">
                <a:hlinkClick r:id="rId2"/>
              </a:rPr>
              <a:t>http</a:t>
            </a:r>
            <a:r>
              <a:rPr lang="en-AU" sz="1500" dirty="0">
                <a:hlinkClick r:id="rId2"/>
              </a:rPr>
              <a:t>://</a:t>
            </a:r>
            <a:r>
              <a:rPr lang="en-AU" sz="1500" dirty="0" smtClean="0">
                <a:hlinkClick r:id="rId2"/>
              </a:rPr>
              <a:t>en.wikipedia.org/wiki/Emoji</a:t>
            </a:r>
            <a:endParaRPr lang="en-AU" sz="1500" dirty="0" smtClean="0"/>
          </a:p>
          <a:p>
            <a:pPr marL="0" indent="0">
              <a:buNone/>
            </a:pPr>
            <a:endParaRPr lang="en-AU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154" y="1556792"/>
            <a:ext cx="381642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36712"/>
            <a:ext cx="4038600" cy="5289451"/>
          </a:xfrm>
        </p:spPr>
        <p:txBody>
          <a:bodyPr>
            <a:normAutofit/>
          </a:bodyPr>
          <a:lstStyle/>
          <a:p>
            <a:pPr lvl="0"/>
            <a:r>
              <a:rPr lang="en-AU" sz="2000" dirty="0">
                <a:solidFill>
                  <a:prstClr val="black"/>
                </a:solidFill>
              </a:rPr>
              <a:t>“No drone zone” at the Super Bowl – US government released video warning that drones were banned from flying within 50 km of the stadium</a:t>
            </a:r>
          </a:p>
          <a:p>
            <a:endParaRPr lang="en-AU" sz="2000" dirty="0" smtClean="0"/>
          </a:p>
          <a:p>
            <a:r>
              <a:rPr lang="en-AU" sz="2000" dirty="0" smtClean="0"/>
              <a:t>Robot hotel opens in Japan – the Henn-</a:t>
            </a:r>
            <a:r>
              <a:rPr lang="en-AU" sz="2000" dirty="0" err="1" smtClean="0"/>
              <a:t>na</a:t>
            </a:r>
            <a:r>
              <a:rPr lang="en-AU" sz="2000" dirty="0" smtClean="0"/>
              <a:t> Hotel in Nagasaki will have robots as porters, cleaners and receptionists. Other areas? Folding a towel takes a robot 6 minutes.</a:t>
            </a:r>
          </a:p>
          <a:p>
            <a:pPr marL="0" indent="0">
              <a:buNone/>
            </a:pPr>
            <a:endParaRPr lang="en-AU" sz="1400" dirty="0" smtClean="0">
              <a:hlinkClick r:id="rId2"/>
            </a:endParaRPr>
          </a:p>
          <a:p>
            <a:pPr marL="0" indent="0">
              <a:buNone/>
            </a:pPr>
            <a:r>
              <a:rPr lang="en-AU" sz="1400" dirty="0" smtClean="0">
                <a:hlinkClick r:id="rId2"/>
              </a:rPr>
              <a:t>http</a:t>
            </a:r>
            <a:r>
              <a:rPr lang="en-AU" sz="1400" dirty="0">
                <a:hlinkClick r:id="rId2"/>
              </a:rPr>
              <a:t>://</a:t>
            </a:r>
            <a:r>
              <a:rPr lang="en-AU" sz="1400" dirty="0" smtClean="0">
                <a:hlinkClick r:id="rId2"/>
              </a:rPr>
              <a:t>www.seejapan.co.uk/jnto_consumer/media/press-releases/press-release-detail/15-01-30/hotel-staffed-by-robots-opening-in-japan</a:t>
            </a:r>
            <a:endParaRPr lang="en-AU" sz="1400" dirty="0" smtClean="0"/>
          </a:p>
          <a:p>
            <a:pPr marL="0" indent="0">
              <a:buNone/>
            </a:pPr>
            <a:endParaRPr lang="en-AU" sz="1400" dirty="0" smtClean="0"/>
          </a:p>
          <a:p>
            <a:pPr marL="0" indent="0">
              <a:buNone/>
            </a:pPr>
            <a:endParaRPr lang="en-AU" sz="1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764704"/>
            <a:ext cx="2952328" cy="223224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501008"/>
            <a:ext cx="352839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8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Google Self-Driving Car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5328592"/>
          </a:xfrm>
        </p:spPr>
        <p:txBody>
          <a:bodyPr>
            <a:normAutofit/>
          </a:bodyPr>
          <a:lstStyle/>
          <a:p>
            <a:r>
              <a:rPr lang="en-AU" sz="1800" dirty="0" smtClean="0"/>
              <a:t>Allowed in 4 US states</a:t>
            </a:r>
          </a:p>
          <a:p>
            <a:r>
              <a:rPr lang="en-AU" sz="1800" dirty="0" smtClean="0"/>
              <a:t>April 2014 – 1.1 million km logged</a:t>
            </a:r>
          </a:p>
          <a:p>
            <a:pPr lvl="0"/>
            <a:r>
              <a:rPr lang="en-AU" sz="1800" dirty="0" smtClean="0"/>
              <a:t>Fully functioning model (</a:t>
            </a:r>
            <a:r>
              <a:rPr lang="en-AU" sz="1800" dirty="0" smtClean="0">
                <a:solidFill>
                  <a:prstClr val="black"/>
                </a:solidFill>
              </a:rPr>
              <a:t>no </a:t>
            </a:r>
            <a:r>
              <a:rPr lang="en-AU" sz="1800" dirty="0">
                <a:solidFill>
                  <a:prstClr val="black"/>
                </a:solidFill>
              </a:rPr>
              <a:t>steering wheel or </a:t>
            </a:r>
            <a:r>
              <a:rPr lang="en-AU" sz="1800" dirty="0" smtClean="0">
                <a:solidFill>
                  <a:prstClr val="black"/>
                </a:solidFill>
              </a:rPr>
              <a:t>pedals) </a:t>
            </a:r>
            <a:r>
              <a:rPr lang="en-AU" sz="1800" dirty="0" smtClean="0"/>
              <a:t>to be tested on roads in San Francisco Bay area early 2015 – possible release 2017-2020</a:t>
            </a:r>
          </a:p>
          <a:p>
            <a:r>
              <a:rPr lang="en-AU" sz="1800" dirty="0" smtClean="0"/>
              <a:t>Roof laser generates detailed 3D map of the environment</a:t>
            </a:r>
          </a:p>
          <a:p>
            <a:r>
              <a:rPr lang="en-AU" sz="1800" dirty="0" smtClean="0"/>
              <a:t>The car uses the generated maps and combines them with high resolution maps of the world</a:t>
            </a:r>
          </a:p>
          <a:p>
            <a:r>
              <a:rPr lang="en-AU" sz="1800" dirty="0" smtClean="0"/>
              <a:t>Sensors keep the car at a  distance from other cars</a:t>
            </a:r>
          </a:p>
          <a:p>
            <a:r>
              <a:rPr lang="en-AU" sz="1800" dirty="0" smtClean="0"/>
              <a:t>A human driver can take control of the car at any time</a:t>
            </a:r>
          </a:p>
          <a:p>
            <a:r>
              <a:rPr lang="en-AU" sz="1800" dirty="0" smtClean="0"/>
              <a:t>Not good in heavy rain, snow, parking lots, humans signalling the car to stop</a:t>
            </a:r>
          </a:p>
          <a:p>
            <a:endParaRPr lang="en-AU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pPr marL="0" indent="0">
              <a:buNone/>
            </a:pPr>
            <a:r>
              <a:rPr lang="en-AU" sz="1200" dirty="0">
                <a:hlinkClick r:id="rId2"/>
              </a:rPr>
              <a:t>https://plus.google.com/+</a:t>
            </a:r>
            <a:r>
              <a:rPr lang="en-AU" sz="1200" dirty="0" smtClean="0">
                <a:hlinkClick r:id="rId2"/>
              </a:rPr>
              <a:t>GoogleSelfDrivingCars/videos</a:t>
            </a:r>
            <a:endParaRPr lang="en-AU" sz="1200" dirty="0" smtClean="0"/>
          </a:p>
          <a:p>
            <a:pPr marL="0" indent="0">
              <a:buNone/>
            </a:pPr>
            <a:endParaRPr lang="en-AU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628800"/>
            <a:ext cx="4248472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54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Australian Online Landscape Review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sz="1800" b="1" dirty="0" smtClean="0"/>
              <a:t>Nielsen Report Jan 2015</a:t>
            </a:r>
          </a:p>
          <a:p>
            <a:r>
              <a:rPr lang="en-AU" sz="1800" dirty="0" smtClean="0"/>
              <a:t>Analysis of data for Jan only</a:t>
            </a:r>
          </a:p>
          <a:p>
            <a:r>
              <a:rPr lang="en-AU" sz="1800" dirty="0" smtClean="0"/>
              <a:t>36 hrs online across 62 sessions per person</a:t>
            </a:r>
          </a:p>
          <a:p>
            <a:r>
              <a:rPr lang="en-AU" sz="1800" dirty="0" smtClean="0"/>
              <a:t>28 billion viewed pages</a:t>
            </a:r>
          </a:p>
          <a:p>
            <a:r>
              <a:rPr lang="en-AU" sz="1800" dirty="0" smtClean="0"/>
              <a:t>18 011 000 people online</a:t>
            </a:r>
          </a:p>
          <a:p>
            <a:r>
              <a:rPr lang="en-AU" sz="1800" dirty="0" smtClean="0"/>
              <a:t>50+ age group = 33.5% of online Australians.</a:t>
            </a:r>
          </a:p>
          <a:p>
            <a:r>
              <a:rPr lang="en-AU" sz="1800" dirty="0" smtClean="0"/>
              <a:t>2-34 </a:t>
            </a:r>
            <a:r>
              <a:rPr lang="en-AU" sz="1800" dirty="0" err="1" smtClean="0"/>
              <a:t>yr</a:t>
            </a:r>
            <a:r>
              <a:rPr lang="en-AU" sz="1800" dirty="0" smtClean="0"/>
              <a:t> olds = 38.2%</a:t>
            </a:r>
          </a:p>
          <a:p>
            <a:pPr lvl="0"/>
            <a:r>
              <a:rPr lang="en-AU" sz="1800" dirty="0">
                <a:solidFill>
                  <a:prstClr val="black"/>
                </a:solidFill>
              </a:rPr>
              <a:t>3.2 billion streams watched</a:t>
            </a:r>
          </a:p>
          <a:p>
            <a:r>
              <a:rPr lang="en-AU" sz="1800" dirty="0" smtClean="0"/>
              <a:t>13 472 000 people streaming – younger people stream more</a:t>
            </a:r>
          </a:p>
          <a:p>
            <a:r>
              <a:rPr lang="en-AU" sz="1800" dirty="0" smtClean="0"/>
              <a:t>63% of daily browses came from portable devices (smartphones more than tablets)</a:t>
            </a:r>
            <a:endParaRPr lang="en-AU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pPr marL="0" indent="0">
              <a:buNone/>
            </a:pPr>
            <a:r>
              <a:rPr lang="en-AU" sz="1200" dirty="0">
                <a:hlinkClick r:id="rId2"/>
              </a:rPr>
              <a:t>http://</a:t>
            </a:r>
            <a:r>
              <a:rPr lang="en-AU" sz="1200" dirty="0" smtClean="0">
                <a:hlinkClick r:id="rId2"/>
              </a:rPr>
              <a:t>www.iabaustralia.com.au/uploads/uploads/2015-02/1424642400_d9371e6886fcee7b6731413517a15ecb.pdf</a:t>
            </a:r>
            <a:endParaRPr lang="en-AU" sz="1200" dirty="0" smtClean="0"/>
          </a:p>
          <a:p>
            <a:pPr marL="0" indent="0">
              <a:buNone/>
            </a:pPr>
            <a:endParaRPr lang="en-AU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204864"/>
            <a:ext cx="3744416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16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Car wars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en-AU" sz="1800" dirty="0" smtClean="0"/>
              <a:t>Uber –ridesharing company launched 2010</a:t>
            </a:r>
          </a:p>
          <a:p>
            <a:pPr lvl="0"/>
            <a:r>
              <a:rPr lang="en-AU" sz="1800" dirty="0">
                <a:solidFill>
                  <a:prstClr val="black"/>
                </a:solidFill>
              </a:rPr>
              <a:t>Available in 200 cities in 53 </a:t>
            </a:r>
            <a:r>
              <a:rPr lang="en-AU" sz="1800" dirty="0" smtClean="0">
                <a:solidFill>
                  <a:prstClr val="black"/>
                </a:solidFill>
              </a:rPr>
              <a:t>countries</a:t>
            </a:r>
          </a:p>
          <a:p>
            <a:pPr lvl="0"/>
            <a:r>
              <a:rPr lang="en-AU" sz="1800" dirty="0" smtClean="0">
                <a:solidFill>
                  <a:prstClr val="black"/>
                </a:solidFill>
              </a:rPr>
              <a:t>In Australia since Nov 2012 – banned in NSW, Qld, Vic, WA but still operates</a:t>
            </a:r>
          </a:p>
          <a:p>
            <a:pPr lvl="0"/>
            <a:r>
              <a:rPr lang="en-AU" sz="1900" dirty="0">
                <a:solidFill>
                  <a:prstClr val="black"/>
                </a:solidFill>
              </a:rPr>
              <a:t>Not popular with taxi companies and </a:t>
            </a:r>
            <a:r>
              <a:rPr lang="en-AU" sz="1900" dirty="0" smtClean="0">
                <a:solidFill>
                  <a:prstClr val="black"/>
                </a:solidFill>
              </a:rPr>
              <a:t>governments</a:t>
            </a:r>
            <a:endParaRPr lang="en-AU" sz="1900" dirty="0" smtClean="0"/>
          </a:p>
          <a:p>
            <a:r>
              <a:rPr lang="en-AU" sz="1800" dirty="0" smtClean="0"/>
              <a:t>Users submit a trip request via the Uber app to crowd-sourced drivers (professional or private)</a:t>
            </a:r>
          </a:p>
          <a:p>
            <a:r>
              <a:rPr lang="en-AU" sz="1800" dirty="0" err="1" smtClean="0"/>
              <a:t>UberX</a:t>
            </a:r>
            <a:r>
              <a:rPr lang="en-AU" sz="1800" dirty="0" smtClean="0"/>
              <a:t> – ordinary people driving their own vehicles</a:t>
            </a:r>
          </a:p>
          <a:p>
            <a:r>
              <a:rPr lang="en-AU" sz="1800" dirty="0" smtClean="0"/>
              <a:t>Uber automatically bills user’s credit card at end of trip; prices can surge</a:t>
            </a:r>
          </a:p>
          <a:p>
            <a:pPr marL="0" indent="0">
              <a:buNone/>
            </a:pPr>
            <a:endParaRPr lang="en-AU" sz="1300" dirty="0" smtClean="0">
              <a:hlinkClick r:id="rId2"/>
            </a:endParaRPr>
          </a:p>
          <a:p>
            <a:pPr marL="0" indent="0">
              <a:buNone/>
            </a:pPr>
            <a:endParaRPr lang="en-AU" sz="1300" dirty="0">
              <a:hlinkClick r:id="rId2"/>
            </a:endParaRPr>
          </a:p>
          <a:p>
            <a:pPr marL="0" indent="0">
              <a:buNone/>
            </a:pPr>
            <a:r>
              <a:rPr lang="en-AU" sz="1300" dirty="0" smtClean="0">
                <a:hlinkClick r:id="rId2"/>
              </a:rPr>
              <a:t>http</a:t>
            </a:r>
            <a:r>
              <a:rPr lang="en-AU" sz="1300" dirty="0">
                <a:hlinkClick r:id="rId2"/>
              </a:rPr>
              <a:t>://en.wikipedia.org/wiki/Uber_%</a:t>
            </a:r>
            <a:r>
              <a:rPr lang="en-AU" sz="1300" dirty="0" smtClean="0">
                <a:hlinkClick r:id="rId2"/>
              </a:rPr>
              <a:t>28company%29</a:t>
            </a:r>
            <a:endParaRPr lang="en-AU" sz="1300" dirty="0" smtClean="0"/>
          </a:p>
          <a:p>
            <a:pPr marL="0" indent="0">
              <a:buNone/>
            </a:pPr>
            <a:endParaRPr lang="en-AU" sz="2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060848"/>
            <a:ext cx="3744416" cy="2736304"/>
          </a:xfrm>
        </p:spPr>
      </p:pic>
    </p:spTree>
    <p:extLst>
      <p:ext uri="{BB962C8B-B14F-4D97-AF65-F5344CB8AC3E}">
        <p14:creationId xmlns:p14="http://schemas.microsoft.com/office/powerpoint/2010/main" val="113286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Apple iWork</a:t>
            </a:r>
            <a:endParaRPr lang="en-AU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25143"/>
          </a:xfrm>
        </p:spPr>
        <p:txBody>
          <a:bodyPr>
            <a:normAutofit fontScale="92500" lnSpcReduction="10000"/>
          </a:bodyPr>
          <a:lstStyle/>
          <a:p>
            <a:r>
              <a:rPr lang="en-AU" sz="2000" dirty="0" smtClean="0"/>
              <a:t>Apple to challenge Office 365 and Google Apps</a:t>
            </a:r>
          </a:p>
          <a:p>
            <a:r>
              <a:rPr lang="en-AU" sz="2000" dirty="0" smtClean="0"/>
              <a:t>Non-Apple users can sign up for iWork for iCloud through a browser</a:t>
            </a:r>
          </a:p>
          <a:p>
            <a:r>
              <a:rPr lang="en-AU" sz="2000" dirty="0" smtClean="0"/>
              <a:t>Everyone now has access to Pages, Numbers and Keynote and 1 GB of free storage</a:t>
            </a:r>
          </a:p>
          <a:p>
            <a:r>
              <a:rPr lang="en-AU" sz="2000" dirty="0" smtClean="0"/>
              <a:t>Google Apps is regarded as far superior due to collaboration features </a:t>
            </a:r>
            <a:r>
              <a:rPr lang="en-AU" sz="2000" dirty="0" err="1" smtClean="0"/>
              <a:t>eg</a:t>
            </a:r>
            <a:r>
              <a:rPr lang="en-AU" sz="2000" dirty="0" smtClean="0"/>
              <a:t>. multi-user editing and video conferencing</a:t>
            </a:r>
          </a:p>
          <a:p>
            <a:endParaRPr lang="en-AU" dirty="0"/>
          </a:p>
          <a:p>
            <a:pPr marL="0" lvl="0" indent="0">
              <a:buNone/>
            </a:pPr>
            <a:r>
              <a:rPr lang="en-AU" sz="1100" dirty="0">
                <a:solidFill>
                  <a:prstClr val="black"/>
                </a:solidFill>
                <a:hlinkClick r:id="rId2"/>
              </a:rPr>
              <a:t>http://www.theverge.com/2015/2/15/8043569/iwork-apps-apple-now-available-android-windows</a:t>
            </a:r>
            <a:endParaRPr lang="en-AU" sz="11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AU" sz="1200" dirty="0" smtClean="0"/>
          </a:p>
          <a:p>
            <a:pPr marL="0" indent="0">
              <a:buNone/>
            </a:pPr>
            <a:endParaRPr lang="en-AU" dirty="0"/>
          </a:p>
          <a:p>
            <a:endParaRPr lang="en-AU" dirty="0" smtClean="0"/>
          </a:p>
          <a:p>
            <a:pPr marL="0" indent="0">
              <a:buNone/>
            </a:pPr>
            <a:endParaRPr lang="en-AU" sz="1400" dirty="0"/>
          </a:p>
          <a:p>
            <a:pPr marL="0" indent="0">
              <a:buNone/>
            </a:pPr>
            <a:endParaRPr lang="en-AU" sz="14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sz="2000" dirty="0" smtClean="0"/>
              <a:t>ABC Four Corners 2 March 2015: Apple’s broken promises - examines Apple’s questionable practices inside its </a:t>
            </a:r>
            <a:r>
              <a:rPr lang="en-AU" sz="2000" dirty="0"/>
              <a:t>Chinese </a:t>
            </a:r>
            <a:r>
              <a:rPr lang="en-AU" sz="2000" dirty="0" smtClean="0"/>
              <a:t>factory and at tin mines in Indonesia</a:t>
            </a:r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pPr marL="0" indent="0">
              <a:buNone/>
            </a:pPr>
            <a:endParaRPr lang="en-AU" sz="1200" dirty="0" smtClean="0">
              <a:hlinkClick r:id="rId3"/>
            </a:endParaRPr>
          </a:p>
          <a:p>
            <a:pPr marL="0" indent="0">
              <a:buNone/>
            </a:pPr>
            <a:endParaRPr lang="en-AU" sz="1200" dirty="0">
              <a:hlinkClick r:id="rId3"/>
            </a:endParaRPr>
          </a:p>
          <a:p>
            <a:pPr marL="0" indent="0">
              <a:buNone/>
            </a:pPr>
            <a:endParaRPr lang="en-AU" sz="1200" dirty="0" smtClean="0">
              <a:hlinkClick r:id="rId3"/>
            </a:endParaRPr>
          </a:p>
          <a:p>
            <a:pPr marL="0" indent="0">
              <a:buNone/>
            </a:pPr>
            <a:r>
              <a:rPr lang="en-AU" sz="1200" dirty="0" smtClean="0">
                <a:hlinkClick r:id="rId3"/>
              </a:rPr>
              <a:t>http</a:t>
            </a:r>
            <a:r>
              <a:rPr lang="en-AU" sz="1200" dirty="0">
                <a:hlinkClick r:id="rId3"/>
              </a:rPr>
              <a:t>://</a:t>
            </a:r>
            <a:r>
              <a:rPr lang="en-AU" sz="1200" dirty="0" smtClean="0">
                <a:hlinkClick r:id="rId3"/>
              </a:rPr>
              <a:t>www.abc.net.au/4corners/stories/2015/02/26/4187424.htm</a:t>
            </a:r>
            <a:endParaRPr lang="en-AU" sz="1200" dirty="0" smtClean="0"/>
          </a:p>
          <a:p>
            <a:pPr marL="0" indent="0">
              <a:buNone/>
            </a:pPr>
            <a:endParaRPr lang="en-AU" sz="1200" dirty="0" smtClean="0"/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pPr marL="0" indent="0">
              <a:buNone/>
            </a:pPr>
            <a:endParaRPr lang="en-AU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212976"/>
            <a:ext cx="3384376" cy="223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36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err="1" smtClean="0"/>
              <a:t>Storydesk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sz="2100" dirty="0"/>
              <a:t>A</a:t>
            </a:r>
            <a:r>
              <a:rPr lang="en-AU" sz="2100" dirty="0" smtClean="0"/>
              <a:t> powerful alternative to </a:t>
            </a:r>
            <a:r>
              <a:rPr lang="en-AU" sz="2100" dirty="0" err="1" smtClean="0"/>
              <a:t>Powerpoint</a:t>
            </a:r>
            <a:r>
              <a:rPr lang="en-AU" sz="2100" dirty="0" smtClean="0"/>
              <a:t> and Prezi</a:t>
            </a:r>
          </a:p>
          <a:p>
            <a:r>
              <a:rPr lang="en-AU" sz="2100" dirty="0" smtClean="0"/>
              <a:t>A collection of interactive templates – videos, files </a:t>
            </a:r>
            <a:r>
              <a:rPr lang="en-AU" sz="2100" dirty="0" err="1" smtClean="0"/>
              <a:t>etc</a:t>
            </a:r>
            <a:endParaRPr lang="en-AU" sz="2100" dirty="0" smtClean="0"/>
          </a:p>
          <a:p>
            <a:r>
              <a:rPr lang="en-AU" sz="2100" dirty="0" smtClean="0"/>
              <a:t>Nonlinear presentation – slides are organised in a grid</a:t>
            </a:r>
          </a:p>
          <a:p>
            <a:r>
              <a:rPr lang="en-AU" sz="2100" dirty="0" smtClean="0"/>
              <a:t>Use the grid to create hierarchies of content</a:t>
            </a:r>
          </a:p>
          <a:p>
            <a:r>
              <a:rPr lang="en-AU" sz="2100" dirty="0" smtClean="0"/>
              <a:t>Download free from the App Store</a:t>
            </a:r>
          </a:p>
          <a:p>
            <a:r>
              <a:rPr lang="en-AU" sz="2100" dirty="0" smtClean="0"/>
              <a:t>Roundtable feature – the presenter can guide a group presentation to </a:t>
            </a:r>
          </a:p>
          <a:p>
            <a:pPr marL="0" indent="0">
              <a:buNone/>
            </a:pPr>
            <a:r>
              <a:rPr lang="en-AU" sz="2100" dirty="0"/>
              <a:t> </a:t>
            </a:r>
            <a:r>
              <a:rPr lang="en-AU" sz="2100" dirty="0" smtClean="0"/>
              <a:t>     10 000 iPads! </a:t>
            </a:r>
          </a:p>
          <a:p>
            <a:r>
              <a:rPr lang="en-AU" sz="2100" dirty="0" smtClean="0"/>
              <a:t>The audience can interact with the content.</a:t>
            </a:r>
            <a:endParaRPr lang="en-AU" sz="2100" dirty="0"/>
          </a:p>
          <a:p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sz="16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060848"/>
            <a:ext cx="4038600" cy="2853528"/>
          </a:xfrm>
        </p:spPr>
      </p:pic>
      <p:sp>
        <p:nvSpPr>
          <p:cNvPr id="4" name="TextBox 3"/>
          <p:cNvSpPr txBox="1"/>
          <p:nvPr/>
        </p:nvSpPr>
        <p:spPr>
          <a:xfrm>
            <a:off x="4860032" y="5733256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AU" sz="1400" dirty="0">
                <a:solidFill>
                  <a:prstClr val="black"/>
                </a:solidFill>
                <a:hlinkClick r:id="rId3"/>
              </a:rPr>
              <a:t>http://www.educatorstechnology.com/2014/06/storydesk-powerful-alternative-to.html</a:t>
            </a:r>
            <a:endParaRPr lang="en-A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6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eBooks from Wikipedia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Create an eBook from Wikipedia pages by using their Book Creator tool</a:t>
            </a:r>
          </a:p>
          <a:p>
            <a:r>
              <a:rPr lang="en-AU" sz="2000" dirty="0" smtClean="0"/>
              <a:t>eBooks can be downloaded in different formats</a:t>
            </a:r>
          </a:p>
          <a:p>
            <a:r>
              <a:rPr lang="en-AU" sz="2000" dirty="0" smtClean="0"/>
              <a:t>No copyright issues – all of Wikipedia is available under a Creative Commons (share alike) licence.</a:t>
            </a:r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pPr marL="0" indent="0">
              <a:buNone/>
            </a:pPr>
            <a:r>
              <a:rPr lang="en-AU" sz="1400" dirty="0" smtClean="0">
                <a:hlinkClick r:id="rId2"/>
              </a:rPr>
              <a:t>http://www.educatorstechnology.com/2014/02/a-quick-visual-guide-on-how-to-create.html</a:t>
            </a:r>
            <a:endParaRPr lang="en-AU" sz="1400" dirty="0" smtClean="0"/>
          </a:p>
          <a:p>
            <a:pPr marL="0" indent="0">
              <a:buNone/>
            </a:pPr>
            <a:endParaRPr lang="en-AU" sz="1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72816"/>
            <a:ext cx="3456384" cy="3384376"/>
          </a:xfrm>
        </p:spPr>
      </p:pic>
    </p:spTree>
    <p:extLst>
      <p:ext uri="{BB962C8B-B14F-4D97-AF65-F5344CB8AC3E}">
        <p14:creationId xmlns:p14="http://schemas.microsoft.com/office/powerpoint/2010/main" val="246188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Kindle Textbook Creator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sz="2000" dirty="0" smtClean="0"/>
              <a:t>Released by Amazon – educators can create and publish textbooks and other educational content in Kindle stores</a:t>
            </a:r>
          </a:p>
          <a:p>
            <a:r>
              <a:rPr lang="en-AU" sz="2000" dirty="0" smtClean="0"/>
              <a:t>PDFs and Docs are transformed into eBook format</a:t>
            </a:r>
          </a:p>
          <a:p>
            <a:r>
              <a:rPr lang="en-AU" sz="2000" dirty="0" smtClean="0"/>
              <a:t>Tools for graphs, charts, equations </a:t>
            </a:r>
            <a:r>
              <a:rPr lang="en-AU" sz="2000" dirty="0" err="1" smtClean="0"/>
              <a:t>etc</a:t>
            </a:r>
            <a:endParaRPr lang="en-AU" sz="2000" dirty="0" smtClean="0"/>
          </a:p>
          <a:p>
            <a:r>
              <a:rPr lang="en-AU" sz="2000" dirty="0" smtClean="0"/>
              <a:t>Provides Amazon marketing tools to promote your book</a:t>
            </a:r>
          </a:p>
          <a:p>
            <a:endParaRPr lang="en-AU" sz="2000" dirty="0"/>
          </a:p>
          <a:p>
            <a:endParaRPr lang="en-AU" sz="2000" dirty="0" smtClean="0"/>
          </a:p>
          <a:p>
            <a:pPr marL="0" indent="0">
              <a:buNone/>
            </a:pPr>
            <a:r>
              <a:rPr lang="en-AU" sz="1400" dirty="0" smtClean="0">
                <a:hlinkClick r:id="rId2"/>
              </a:rPr>
              <a:t>http://www.educatorstechnology.com/2015/02/create-publish-textbooks-using-kindle-textbook-creator-tool.html</a:t>
            </a:r>
            <a:endParaRPr lang="en-AU" sz="1400" dirty="0" smtClean="0"/>
          </a:p>
          <a:p>
            <a:pPr marL="0" indent="0">
              <a:buNone/>
            </a:pPr>
            <a:endParaRPr lang="en-AU" sz="1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562" y="1700808"/>
            <a:ext cx="3341886" cy="3384376"/>
          </a:xfrm>
        </p:spPr>
      </p:pic>
    </p:spTree>
    <p:extLst>
      <p:ext uri="{BB962C8B-B14F-4D97-AF65-F5344CB8AC3E}">
        <p14:creationId xmlns:p14="http://schemas.microsoft.com/office/powerpoint/2010/main" val="287136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The Oscars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691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 smtClean="0"/>
              <a:t>Best Picture nominations</a:t>
            </a:r>
          </a:p>
          <a:p>
            <a:r>
              <a:rPr lang="en-US" sz="1800" dirty="0" smtClean="0"/>
              <a:t>Winner: Birdman</a:t>
            </a:r>
          </a:p>
          <a:p>
            <a:r>
              <a:rPr lang="en-US" sz="1800" dirty="0" smtClean="0"/>
              <a:t>Boyhood</a:t>
            </a:r>
          </a:p>
          <a:p>
            <a:r>
              <a:rPr lang="en-US" sz="1800" dirty="0" smtClean="0"/>
              <a:t>The Grand Budapest Hotel</a:t>
            </a:r>
          </a:p>
          <a:p>
            <a:r>
              <a:rPr lang="en-US" sz="1800" dirty="0" smtClean="0"/>
              <a:t>The imitation game</a:t>
            </a:r>
          </a:p>
          <a:p>
            <a:r>
              <a:rPr lang="en-US" sz="1800" dirty="0" smtClean="0"/>
              <a:t>Selma</a:t>
            </a:r>
          </a:p>
          <a:p>
            <a:r>
              <a:rPr lang="en-US" sz="1800" dirty="0" smtClean="0"/>
              <a:t>The theory of everything</a:t>
            </a:r>
          </a:p>
          <a:p>
            <a:r>
              <a:rPr lang="en-US" sz="1800" dirty="0" smtClean="0"/>
              <a:t>Whiplash</a:t>
            </a:r>
          </a:p>
          <a:p>
            <a:r>
              <a:rPr lang="en-US" sz="1800" dirty="0" smtClean="0"/>
              <a:t>American sniper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b="1" dirty="0" smtClean="0"/>
              <a:t>Best Actress</a:t>
            </a:r>
            <a:r>
              <a:rPr lang="en-US" sz="1800" dirty="0" smtClean="0"/>
              <a:t>: Julianne Moore (Still Alice)</a:t>
            </a:r>
          </a:p>
          <a:p>
            <a:r>
              <a:rPr lang="en-US" sz="1800" b="1" dirty="0" smtClean="0"/>
              <a:t>Best Actor</a:t>
            </a:r>
            <a:r>
              <a:rPr lang="en-US" sz="1800" dirty="0" smtClean="0"/>
              <a:t>: Eddie </a:t>
            </a:r>
            <a:r>
              <a:rPr lang="en-US" sz="1800" dirty="0" err="1" smtClean="0"/>
              <a:t>Redmayne</a:t>
            </a:r>
            <a:r>
              <a:rPr lang="en-US" sz="1800" dirty="0" smtClean="0"/>
              <a:t> (The theory of everything)</a:t>
            </a:r>
          </a:p>
          <a:p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1800" b="1" dirty="0" smtClean="0"/>
              <a:t>Best Documentary</a:t>
            </a:r>
            <a:r>
              <a:rPr lang="en-US" sz="1800" dirty="0" smtClean="0"/>
              <a:t>: </a:t>
            </a:r>
            <a:r>
              <a:rPr lang="en-US" sz="1800" dirty="0" err="1" smtClean="0"/>
              <a:t>CitizenFour</a:t>
            </a:r>
            <a:endParaRPr lang="en-US" sz="1800" dirty="0" smtClean="0"/>
          </a:p>
          <a:p>
            <a:r>
              <a:rPr lang="en-US" sz="1800" b="1" dirty="0" smtClean="0"/>
              <a:t>Best Animated Film</a:t>
            </a:r>
            <a:r>
              <a:rPr lang="en-US" sz="1800" dirty="0" smtClean="0"/>
              <a:t>: Big Hero 6</a:t>
            </a:r>
          </a:p>
          <a:p>
            <a:r>
              <a:rPr lang="en-US" sz="1800" b="1" dirty="0" smtClean="0"/>
              <a:t>Best Director</a:t>
            </a:r>
            <a:r>
              <a:rPr lang="en-US" sz="1800" dirty="0" smtClean="0"/>
              <a:t>: Alejandro </a:t>
            </a:r>
            <a:r>
              <a:rPr lang="en-US" sz="1800" dirty="0" err="1" smtClean="0"/>
              <a:t>Innaritu</a:t>
            </a:r>
            <a:r>
              <a:rPr lang="en-US" sz="1800" dirty="0" smtClean="0"/>
              <a:t> (</a:t>
            </a:r>
            <a:r>
              <a:rPr lang="en-US" sz="1800" dirty="0"/>
              <a:t>Birdman) </a:t>
            </a:r>
            <a:endParaRPr lang="en-US" sz="1800" dirty="0" smtClean="0"/>
          </a:p>
          <a:p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>
              <a:hlinkClick r:id="rId2"/>
            </a:endParaRPr>
          </a:p>
          <a:p>
            <a:endParaRPr lang="en-US" sz="1800" dirty="0" smtClean="0">
              <a:hlinkClick r:id="rId2"/>
            </a:endParaRPr>
          </a:p>
          <a:p>
            <a:endParaRPr lang="en-US" sz="1800" dirty="0">
              <a:hlinkClick r:id="rId2"/>
            </a:endParaRPr>
          </a:p>
          <a:p>
            <a:endParaRPr lang="en-US" sz="1800" dirty="0" smtClean="0">
              <a:hlinkClick r:id="rId2"/>
            </a:endParaRPr>
          </a:p>
          <a:p>
            <a:endParaRPr lang="en-US" sz="1800" dirty="0">
              <a:hlinkClick r:id="rId2"/>
            </a:endParaRPr>
          </a:p>
          <a:p>
            <a:endParaRPr lang="en-US" sz="1800" dirty="0" smtClean="0">
              <a:hlinkClick r:id="rId2"/>
            </a:endParaRPr>
          </a:p>
          <a:p>
            <a:endParaRPr lang="en-US" sz="1800" dirty="0">
              <a:hlinkClick r:id="rId2"/>
            </a:endParaRPr>
          </a:p>
          <a:p>
            <a:endParaRPr lang="en-US" sz="1800" dirty="0" smtClean="0">
              <a:hlinkClick r:id="rId2"/>
            </a:endParaRPr>
          </a:p>
          <a:p>
            <a:pPr marL="0" indent="0">
              <a:buNone/>
            </a:pPr>
            <a:r>
              <a:rPr lang="en-US" sz="1200" dirty="0" smtClean="0">
                <a:hlinkClick r:id="rId2"/>
              </a:rPr>
              <a:t>http</a:t>
            </a:r>
            <a:r>
              <a:rPr lang="en-US" sz="1200" dirty="0">
                <a:hlinkClick r:id="rId2"/>
              </a:rPr>
              <a:t>://</a:t>
            </a:r>
            <a:r>
              <a:rPr lang="en-US" sz="1200" dirty="0" smtClean="0">
                <a:hlinkClick r:id="rId2"/>
              </a:rPr>
              <a:t>oscar.go.com/nominees</a:t>
            </a:r>
            <a:endParaRPr lang="en-US" sz="1200" dirty="0" smtClean="0"/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852936"/>
            <a:ext cx="3240360" cy="266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19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Top sites in Australia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en-AU" sz="1800" dirty="0" smtClean="0"/>
              <a:t>Google.com.au</a:t>
            </a:r>
          </a:p>
          <a:p>
            <a:pPr marL="457200" indent="-457200">
              <a:buAutoNum type="arabicPeriod"/>
            </a:pPr>
            <a:r>
              <a:rPr lang="en-AU" sz="1800" dirty="0" smtClean="0"/>
              <a:t>Google.com</a:t>
            </a:r>
          </a:p>
          <a:p>
            <a:pPr marL="457200" indent="-457200">
              <a:buAutoNum type="arabicPeriod"/>
            </a:pPr>
            <a:r>
              <a:rPr lang="en-AU" sz="1800" dirty="0" smtClean="0"/>
              <a:t>Facebook</a:t>
            </a:r>
          </a:p>
          <a:p>
            <a:pPr marL="457200" indent="-457200">
              <a:buAutoNum type="arabicPeriod"/>
            </a:pPr>
            <a:r>
              <a:rPr lang="en-AU" sz="1800" dirty="0" err="1" smtClean="0"/>
              <a:t>Youtube</a:t>
            </a:r>
            <a:endParaRPr lang="en-AU" sz="1800" dirty="0" smtClean="0"/>
          </a:p>
          <a:p>
            <a:pPr marL="457200" indent="-457200">
              <a:buAutoNum type="arabicPeriod"/>
            </a:pPr>
            <a:r>
              <a:rPr lang="en-AU" sz="1800" dirty="0" smtClean="0"/>
              <a:t>Yahoo</a:t>
            </a:r>
          </a:p>
          <a:p>
            <a:pPr marL="457200" indent="-457200">
              <a:buAutoNum type="arabicPeriod"/>
            </a:pPr>
            <a:r>
              <a:rPr lang="en-AU" sz="1800" dirty="0" err="1" smtClean="0"/>
              <a:t>Ebay</a:t>
            </a:r>
            <a:endParaRPr lang="en-AU" sz="1800" dirty="0" smtClean="0"/>
          </a:p>
          <a:p>
            <a:pPr marL="457200" indent="-457200">
              <a:buAutoNum type="arabicPeriod"/>
            </a:pPr>
            <a:r>
              <a:rPr lang="en-AU" sz="1800" dirty="0" smtClean="0"/>
              <a:t>Wikipedia</a:t>
            </a:r>
          </a:p>
          <a:p>
            <a:pPr marL="457200" indent="-457200">
              <a:buAutoNum type="arabicPeriod"/>
            </a:pPr>
            <a:r>
              <a:rPr lang="en-AU" sz="1800" dirty="0" err="1" smtClean="0"/>
              <a:t>Linkedin</a:t>
            </a:r>
            <a:endParaRPr lang="en-AU" sz="1800" dirty="0" smtClean="0"/>
          </a:p>
          <a:p>
            <a:pPr marL="457200" indent="-457200">
              <a:buAutoNum type="arabicPeriod"/>
            </a:pPr>
            <a:r>
              <a:rPr lang="en-AU" sz="1800" dirty="0" smtClean="0"/>
              <a:t>Twitter</a:t>
            </a:r>
          </a:p>
          <a:p>
            <a:pPr marL="457200" indent="-457200">
              <a:buAutoNum type="arabicPeriod"/>
            </a:pPr>
            <a:r>
              <a:rPr lang="en-AU" sz="1800" dirty="0"/>
              <a:t>l</a:t>
            </a:r>
            <a:r>
              <a:rPr lang="en-AU" sz="1800" dirty="0" smtClean="0"/>
              <a:t>ive.com (Microsoft search engine)</a:t>
            </a:r>
          </a:p>
          <a:p>
            <a:pPr marL="0" lvl="0" indent="0">
              <a:buNone/>
            </a:pPr>
            <a:r>
              <a:rPr lang="en-AU" sz="1800" dirty="0" smtClean="0">
                <a:solidFill>
                  <a:prstClr val="black"/>
                </a:solidFill>
              </a:rPr>
              <a:t>11.    Amazon</a:t>
            </a:r>
          </a:p>
          <a:p>
            <a:pPr lvl="0">
              <a:buAutoNum type="arabicPeriod" startAt="12"/>
            </a:pPr>
            <a:r>
              <a:rPr lang="en-AU" sz="1800" dirty="0" smtClean="0">
                <a:solidFill>
                  <a:prstClr val="black"/>
                </a:solidFill>
              </a:rPr>
              <a:t>  news.com.au</a:t>
            </a:r>
          </a:p>
          <a:p>
            <a:pPr lvl="0">
              <a:buAutoNum type="arabicPeriod" startAt="12"/>
            </a:pPr>
            <a:r>
              <a:rPr lang="en-AU" sz="1800" dirty="0" smtClean="0">
                <a:solidFill>
                  <a:prstClr val="black"/>
                </a:solidFill>
              </a:rPr>
              <a:t>  </a:t>
            </a:r>
            <a:r>
              <a:rPr lang="en-AU" sz="1800" dirty="0" err="1" smtClean="0">
                <a:solidFill>
                  <a:prstClr val="black"/>
                </a:solidFill>
              </a:rPr>
              <a:t>Paypal</a:t>
            </a:r>
            <a:endParaRPr lang="en-AU" sz="1800" dirty="0" smtClean="0">
              <a:solidFill>
                <a:prstClr val="black"/>
              </a:solidFill>
            </a:endParaRPr>
          </a:p>
          <a:p>
            <a:pPr lvl="0">
              <a:buAutoNum type="arabicPeriod" startAt="12"/>
            </a:pPr>
            <a:r>
              <a:rPr lang="en-AU" sz="1800" dirty="0" smtClean="0">
                <a:solidFill>
                  <a:prstClr val="black"/>
                </a:solidFill>
              </a:rPr>
              <a:t>  Bing</a:t>
            </a:r>
            <a:endParaRPr lang="en-AU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AU" sz="1600" dirty="0" smtClean="0"/>
              <a:t>15.   </a:t>
            </a:r>
            <a:r>
              <a:rPr lang="en-AU" sz="1800" dirty="0" smtClean="0">
                <a:solidFill>
                  <a:prstClr val="black"/>
                </a:solidFill>
              </a:rPr>
              <a:t>Gumtree</a:t>
            </a:r>
          </a:p>
          <a:p>
            <a:pPr marL="0" lvl="0" indent="0">
              <a:buNone/>
            </a:pPr>
            <a:r>
              <a:rPr lang="en-AU" sz="1800" dirty="0" smtClean="0">
                <a:solidFill>
                  <a:prstClr val="black"/>
                </a:solidFill>
              </a:rPr>
              <a:t>16.  </a:t>
            </a:r>
            <a:r>
              <a:rPr lang="en-AU" sz="1800" dirty="0" err="1" smtClean="0"/>
              <a:t>Commbank</a:t>
            </a:r>
            <a:endParaRPr lang="en-AU" sz="1800" dirty="0" smtClean="0"/>
          </a:p>
          <a:p>
            <a:pPr>
              <a:buAutoNum type="arabicPeriod" startAt="17"/>
            </a:pPr>
            <a:r>
              <a:rPr lang="en-AU" sz="1800" dirty="0" smtClean="0"/>
              <a:t> smh.com.au</a:t>
            </a:r>
            <a:endParaRPr lang="en-AU" sz="1800" dirty="0"/>
          </a:p>
          <a:p>
            <a:pPr>
              <a:buAutoNum type="arabicPeriod" startAt="17"/>
            </a:pPr>
            <a:r>
              <a:rPr lang="en-AU" sz="1800" dirty="0" smtClean="0"/>
              <a:t> abc.net.au</a:t>
            </a:r>
            <a:endParaRPr lang="en-AU" sz="1800" dirty="0"/>
          </a:p>
          <a:p>
            <a:pPr>
              <a:buAutoNum type="arabicPeriod" startAt="17"/>
            </a:pPr>
            <a:r>
              <a:rPr lang="en-AU" sz="1800" dirty="0" smtClean="0"/>
              <a:t> realestate.com.au</a:t>
            </a:r>
            <a:endParaRPr lang="en-AU" sz="1800" dirty="0"/>
          </a:p>
          <a:p>
            <a:pPr>
              <a:buAutoNum type="arabicPeriod" startAt="17"/>
            </a:pPr>
            <a:r>
              <a:rPr lang="en-AU" sz="1800" dirty="0" smtClean="0"/>
              <a:t> </a:t>
            </a:r>
            <a:r>
              <a:rPr lang="en-AU" sz="1800" dirty="0" err="1" smtClean="0"/>
              <a:t>Reddit</a:t>
            </a:r>
            <a:endParaRPr lang="en-AU" sz="1800" dirty="0" smtClean="0"/>
          </a:p>
          <a:p>
            <a:pPr>
              <a:buAutoNum type="arabicPeriod" startAt="17"/>
            </a:pPr>
            <a:r>
              <a:rPr lang="en-AU" sz="1800" dirty="0" smtClean="0"/>
              <a:t> Pinterest</a:t>
            </a:r>
          </a:p>
          <a:p>
            <a:pPr>
              <a:buAutoNum type="arabicPeriod" startAt="17"/>
            </a:pPr>
            <a:r>
              <a:rPr lang="en-AU" sz="1800" dirty="0" smtClean="0"/>
              <a:t> Instagram</a:t>
            </a:r>
          </a:p>
          <a:p>
            <a:pPr>
              <a:buAutoNum type="arabicPeriod" startAt="17"/>
            </a:pPr>
            <a:r>
              <a:rPr lang="en-AU" sz="1800" dirty="0" smtClean="0"/>
              <a:t> bom.gov.au</a:t>
            </a:r>
          </a:p>
          <a:p>
            <a:pPr>
              <a:buAutoNum type="arabicPeriod" startAt="17"/>
            </a:pPr>
            <a:r>
              <a:rPr lang="en-AU" sz="1800" dirty="0" smtClean="0"/>
              <a:t> imdb.com</a:t>
            </a:r>
          </a:p>
          <a:p>
            <a:pPr>
              <a:buAutoNum type="arabicPeriod" startAt="17"/>
            </a:pPr>
            <a:r>
              <a:rPr lang="en-AU" sz="1800" dirty="0" smtClean="0"/>
              <a:t> Westpac</a:t>
            </a:r>
          </a:p>
          <a:p>
            <a:pPr marL="0" indent="0">
              <a:buNone/>
            </a:pPr>
            <a:endParaRPr lang="en-AU" sz="1600" dirty="0"/>
          </a:p>
          <a:p>
            <a:pPr marL="0" indent="0">
              <a:buNone/>
            </a:pPr>
            <a:endParaRPr lang="en-AU" sz="1600" dirty="0" smtClean="0"/>
          </a:p>
          <a:p>
            <a:pPr marL="0" indent="0">
              <a:buNone/>
            </a:pPr>
            <a:endParaRPr lang="en-AU" sz="1600" dirty="0" smtClean="0">
              <a:hlinkClick r:id="rId2"/>
            </a:endParaRPr>
          </a:p>
          <a:p>
            <a:pPr marL="0" indent="0">
              <a:buNone/>
            </a:pPr>
            <a:r>
              <a:rPr lang="en-AU" sz="1600" dirty="0" smtClean="0">
                <a:hlinkClick r:id="rId2"/>
              </a:rPr>
              <a:t>http</a:t>
            </a:r>
            <a:r>
              <a:rPr lang="en-AU" sz="1600" dirty="0">
                <a:hlinkClick r:id="rId2"/>
              </a:rPr>
              <a:t>://</a:t>
            </a:r>
            <a:r>
              <a:rPr lang="en-AU" sz="1600" dirty="0" smtClean="0">
                <a:hlinkClick r:id="rId2"/>
              </a:rPr>
              <a:t>www.alexa.com/topsites/countries/AU</a:t>
            </a:r>
            <a:endParaRPr lang="en-AU" sz="1600" dirty="0" smtClean="0"/>
          </a:p>
          <a:p>
            <a:pPr marL="0" indent="0">
              <a:buNone/>
            </a:pPr>
            <a:endParaRPr lang="en-AU" sz="1600" dirty="0" smtClean="0"/>
          </a:p>
          <a:p>
            <a:pPr>
              <a:buAutoNum type="arabicPeriod" startAt="17"/>
            </a:pPr>
            <a:endParaRPr lang="en-AU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49695"/>
            <a:ext cx="2088232" cy="136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17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Aust. Multi-Screen Report Q3 2014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sz="1800" b="1" dirty="0" smtClean="0"/>
              <a:t>Nielsen Report Dec 2014</a:t>
            </a:r>
          </a:p>
          <a:p>
            <a:r>
              <a:rPr lang="en-AU" sz="1800" dirty="0" smtClean="0"/>
              <a:t>TV is still the centrepiece of viewing</a:t>
            </a:r>
          </a:p>
          <a:p>
            <a:r>
              <a:rPr lang="en-AU" sz="1800" dirty="0" smtClean="0"/>
              <a:t>TV watching rose more than an hour per month (YOY) – Australians watch 96h58m per month of TV, mostly live</a:t>
            </a:r>
          </a:p>
          <a:p>
            <a:pPr lvl="0"/>
            <a:r>
              <a:rPr lang="en-AU" sz="1800" dirty="0">
                <a:solidFill>
                  <a:prstClr val="black"/>
                </a:solidFill>
              </a:rPr>
              <a:t>Internet is in 80% of </a:t>
            </a:r>
            <a:r>
              <a:rPr lang="en-AU" sz="1800" dirty="0" smtClean="0">
                <a:solidFill>
                  <a:prstClr val="black"/>
                </a:solidFill>
              </a:rPr>
              <a:t>homes; t</a:t>
            </a:r>
            <a:r>
              <a:rPr lang="en-AU" sz="1800" dirty="0" smtClean="0"/>
              <a:t>hose aged 2+ spent av. 37h 44m online each month on home and work computers</a:t>
            </a:r>
          </a:p>
          <a:p>
            <a:r>
              <a:rPr lang="en-AU" sz="1800" dirty="0" smtClean="0"/>
              <a:t>They watched 7h30m of online video on computers (incl. TV content)</a:t>
            </a:r>
          </a:p>
          <a:p>
            <a:r>
              <a:rPr lang="en-AU" sz="1800" dirty="0" smtClean="0"/>
              <a:t>Smartphones are the most common internet-connected devices in homes (91%); tablets (60%)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AU" sz="1800" dirty="0" smtClean="0"/>
              <a:t>45% of homes own tablets</a:t>
            </a:r>
          </a:p>
          <a:p>
            <a:r>
              <a:rPr lang="en-AU" sz="1800" dirty="0" smtClean="0"/>
              <a:t>74% of age 16+ own a smartphone</a:t>
            </a:r>
          </a:p>
          <a:p>
            <a:r>
              <a:rPr lang="en-AU" sz="1800" dirty="0" smtClean="0"/>
              <a:t>13.377 million Australians watch some video on the internet each month (7h30m per </a:t>
            </a:r>
            <a:r>
              <a:rPr lang="en-AU" sz="1800" dirty="0" err="1" smtClean="0"/>
              <a:t>mth</a:t>
            </a:r>
            <a:r>
              <a:rPr lang="en-AU" sz="1800" dirty="0" smtClean="0"/>
              <a:t>)</a:t>
            </a:r>
          </a:p>
          <a:p>
            <a:pPr marL="0" indent="0">
              <a:buNone/>
            </a:pPr>
            <a:endParaRPr lang="en-AU" sz="1800" dirty="0"/>
          </a:p>
          <a:p>
            <a:pPr marL="0" indent="0">
              <a:buNone/>
            </a:pPr>
            <a:endParaRPr lang="en-AU" sz="1800" dirty="0" smtClean="0"/>
          </a:p>
          <a:p>
            <a:endParaRPr lang="en-AU" sz="1800" dirty="0"/>
          </a:p>
          <a:p>
            <a:endParaRPr lang="en-AU" sz="1800" dirty="0" smtClean="0"/>
          </a:p>
          <a:p>
            <a:endParaRPr lang="en-AU" sz="1800" dirty="0"/>
          </a:p>
          <a:p>
            <a:endParaRPr lang="en-AU" sz="1800" dirty="0" smtClean="0"/>
          </a:p>
          <a:p>
            <a:endParaRPr lang="en-AU" sz="1800" dirty="0"/>
          </a:p>
          <a:p>
            <a:endParaRPr lang="en-AU" sz="1800" dirty="0" smtClean="0"/>
          </a:p>
          <a:p>
            <a:endParaRPr lang="en-AU" sz="1800" dirty="0"/>
          </a:p>
          <a:p>
            <a:pPr marL="0" indent="0">
              <a:buNone/>
            </a:pPr>
            <a:r>
              <a:rPr lang="en-AU" sz="1200" dirty="0">
                <a:hlinkClick r:id="rId2"/>
              </a:rPr>
              <a:t>http://</a:t>
            </a:r>
            <a:r>
              <a:rPr lang="en-AU" sz="1200" dirty="0" smtClean="0">
                <a:hlinkClick r:id="rId2"/>
              </a:rPr>
              <a:t>www.nielsen.com/au/en/insights/reports/2014/multi-screen-report-q3-20141.html</a:t>
            </a:r>
            <a:endParaRPr lang="en-AU" sz="1200" dirty="0" smtClean="0"/>
          </a:p>
          <a:p>
            <a:pPr marL="0" indent="0">
              <a:buNone/>
            </a:pPr>
            <a:endParaRPr lang="en-AU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384582"/>
            <a:ext cx="3240360" cy="191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03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Online streaming video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1800" dirty="0" smtClean="0"/>
              <a:t>Stan – Fairfax/Nine</a:t>
            </a:r>
          </a:p>
          <a:p>
            <a:r>
              <a:rPr lang="en-US" sz="1800" dirty="0" smtClean="0"/>
              <a:t>Jan 2015</a:t>
            </a:r>
          </a:p>
          <a:p>
            <a:r>
              <a:rPr lang="en-US" sz="1800" dirty="0" smtClean="0"/>
              <a:t>$10pm TV and movies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Presto – </a:t>
            </a:r>
            <a:r>
              <a:rPr lang="en-US" sz="1800" dirty="0" err="1" smtClean="0"/>
              <a:t>Foxtel</a:t>
            </a:r>
            <a:r>
              <a:rPr lang="en-US" sz="1800" dirty="0" smtClean="0"/>
              <a:t>/Seven</a:t>
            </a:r>
          </a:p>
          <a:p>
            <a:r>
              <a:rPr lang="en-US" sz="1800" dirty="0" smtClean="0"/>
              <a:t>Jan 2015</a:t>
            </a:r>
          </a:p>
          <a:p>
            <a:r>
              <a:rPr lang="en-US" sz="1800" dirty="0" smtClean="0"/>
              <a:t>$14.95pm TV &amp; movies; $9.95 TV or movies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 err="1" smtClean="0"/>
              <a:t>Quickflix</a:t>
            </a:r>
            <a:endParaRPr lang="en-US" sz="1800" dirty="0" smtClean="0"/>
          </a:p>
          <a:p>
            <a:r>
              <a:rPr lang="en-US" sz="1800" dirty="0" smtClean="0"/>
              <a:t>Streaming since 2011; $9.99pm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Netflix – US provider</a:t>
            </a:r>
          </a:p>
          <a:p>
            <a:r>
              <a:rPr lang="en-US" sz="1800" dirty="0" smtClean="0"/>
              <a:t>World’s largest subscription streaming video service</a:t>
            </a:r>
          </a:p>
          <a:p>
            <a:r>
              <a:rPr lang="en-US" sz="1800" dirty="0" smtClean="0"/>
              <a:t>54 million subscribers in 50 countries (200 countries by end 2016)</a:t>
            </a:r>
          </a:p>
          <a:p>
            <a:r>
              <a:rPr lang="en-US" sz="1800" dirty="0" smtClean="0"/>
              <a:t>Available end March?</a:t>
            </a:r>
          </a:p>
          <a:p>
            <a:r>
              <a:rPr lang="en-US" sz="1800" dirty="0" smtClean="0"/>
              <a:t>$10pm?</a:t>
            </a:r>
            <a:endParaRPr lang="en-US" sz="1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endParaRPr lang="en-US" sz="1400" dirty="0">
              <a:hlinkClick r:id="rId2"/>
            </a:endParaRPr>
          </a:p>
          <a:p>
            <a:pPr marL="0" indent="0">
              <a:buNone/>
            </a:pPr>
            <a:r>
              <a:rPr lang="en-US" sz="1400" dirty="0" smtClean="0">
                <a:hlinkClick r:id="rId2"/>
              </a:rPr>
              <a:t>http</a:t>
            </a:r>
            <a:r>
              <a:rPr lang="en-US" sz="1400" dirty="0">
                <a:hlinkClick r:id="rId2"/>
              </a:rPr>
              <a:t>://www.cnet.com/au/news/australian-streaming-video-services-compared</a:t>
            </a:r>
            <a:r>
              <a:rPr lang="en-US" sz="1400" dirty="0" smtClean="0">
                <a:hlinkClick r:id="rId2"/>
              </a:rPr>
              <a:t>/</a:t>
            </a: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844824"/>
            <a:ext cx="3672408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93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Australian e-Generation Report</a:t>
            </a:r>
            <a:endParaRPr lang="en-AU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sz="1800" b="1" dirty="0" smtClean="0"/>
              <a:t>Nielsen Report Feb 2015</a:t>
            </a:r>
          </a:p>
          <a:p>
            <a:r>
              <a:rPr lang="en-AU" sz="1800" dirty="0" smtClean="0"/>
              <a:t>2-15 year olds spend av. 11h12m online each week (2007 – 4h34m)</a:t>
            </a:r>
          </a:p>
          <a:p>
            <a:r>
              <a:rPr lang="en-AU" sz="1800" dirty="0" smtClean="0"/>
              <a:t>13-15 year olds = 18.7 hrs/</a:t>
            </a:r>
            <a:r>
              <a:rPr lang="en-AU" sz="1800" dirty="0" err="1" smtClean="0"/>
              <a:t>wk</a:t>
            </a:r>
            <a:endParaRPr lang="en-AU" sz="1800" dirty="0" smtClean="0"/>
          </a:p>
          <a:p>
            <a:r>
              <a:rPr lang="en-AU" sz="1800" dirty="0" smtClean="0"/>
              <a:t>Children go online at an increasingly younger age, due to tablets, apps and smartphones</a:t>
            </a:r>
          </a:p>
          <a:p>
            <a:r>
              <a:rPr lang="en-AU" sz="1800" dirty="0" smtClean="0"/>
              <a:t>Kids and teens more likely to use apps for the content they want </a:t>
            </a:r>
          </a:p>
          <a:p>
            <a:r>
              <a:rPr lang="en-AU" sz="1800" dirty="0" smtClean="0"/>
              <a:t>Younger children use tablets; teens have all devices</a:t>
            </a:r>
          </a:p>
          <a:p>
            <a:r>
              <a:rPr lang="en-AU" sz="1800" dirty="0" smtClean="0"/>
              <a:t>Household ownership – 7 in 10 own tablets; 9 in 10 laptops; 6 in 10 </a:t>
            </a:r>
            <a:r>
              <a:rPr lang="en-AU" sz="1800" dirty="0" err="1" smtClean="0"/>
              <a:t>wifi</a:t>
            </a:r>
            <a:endParaRPr lang="en-AU" sz="1800" dirty="0" smtClean="0"/>
          </a:p>
          <a:p>
            <a:endParaRPr lang="en-AU" sz="1800" dirty="0" smtClean="0"/>
          </a:p>
          <a:p>
            <a:pPr marL="0" indent="0">
              <a:buNone/>
            </a:pPr>
            <a:r>
              <a:rPr lang="en-AU" sz="1200" dirty="0">
                <a:hlinkClick r:id="rId2"/>
              </a:rPr>
              <a:t>http://</a:t>
            </a:r>
            <a:r>
              <a:rPr lang="en-AU" sz="1200" dirty="0" smtClean="0">
                <a:hlinkClick r:id="rId2"/>
              </a:rPr>
              <a:t>www.nielsen.com/au/en/insights/news/2015/childs-play-connected-aussie-kids-spend-up-to-equivalent-of-three-school-days-online.html</a:t>
            </a:r>
            <a:endParaRPr lang="en-AU" sz="1200" dirty="0" smtClean="0"/>
          </a:p>
          <a:p>
            <a:pPr marL="0" indent="0">
              <a:buNone/>
            </a:pPr>
            <a:endParaRPr lang="en-AU" sz="14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88840"/>
            <a:ext cx="3600400" cy="3024336"/>
          </a:xfrm>
        </p:spPr>
      </p:pic>
    </p:spTree>
    <p:extLst>
      <p:ext uri="{BB962C8B-B14F-4D97-AF65-F5344CB8AC3E}">
        <p14:creationId xmlns:p14="http://schemas.microsoft.com/office/powerpoint/2010/main" val="268795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Brain drain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en-US" sz="2100" b="1" dirty="0" smtClean="0">
                <a:solidFill>
                  <a:prstClr val="black"/>
                </a:solidFill>
              </a:rPr>
              <a:t>Dr </a:t>
            </a:r>
            <a:r>
              <a:rPr lang="en-US" sz="2100" b="1" dirty="0">
                <a:solidFill>
                  <a:prstClr val="black"/>
                </a:solidFill>
              </a:rPr>
              <a:t>Ben Buchanan, </a:t>
            </a:r>
            <a:r>
              <a:rPr lang="en-US" sz="2100" b="1" dirty="0" err="1">
                <a:solidFill>
                  <a:prstClr val="black"/>
                </a:solidFill>
              </a:rPr>
              <a:t>Monash</a:t>
            </a:r>
            <a:r>
              <a:rPr lang="en-US" sz="2100" b="1" dirty="0">
                <a:solidFill>
                  <a:prstClr val="black"/>
                </a:solidFill>
              </a:rPr>
              <a:t> </a:t>
            </a:r>
            <a:r>
              <a:rPr lang="en-US" sz="2100" b="1" dirty="0" err="1" smtClean="0">
                <a:solidFill>
                  <a:prstClr val="black"/>
                </a:solidFill>
              </a:rPr>
              <a:t>Uni</a:t>
            </a:r>
            <a:r>
              <a:rPr lang="en-US" sz="2100" b="1" dirty="0" smtClean="0">
                <a:solidFill>
                  <a:prstClr val="black"/>
                </a:solidFill>
              </a:rPr>
              <a:t>:</a:t>
            </a:r>
            <a:endParaRPr lang="en-US" sz="2100" b="1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Constant use of mobile phones leads to brain drain – a mindlessness where people perform on autopilot without paying full attention to what  is happening in the real world</a:t>
            </a:r>
          </a:p>
          <a:p>
            <a:r>
              <a:rPr lang="en-US" sz="2000" dirty="0" smtClean="0"/>
              <a:t>They also have smaller anterior cingulate cortex areas in their brains (associated with the regulation of attention)</a:t>
            </a:r>
          </a:p>
          <a:p>
            <a:r>
              <a:rPr lang="en-US" sz="2000" dirty="0" smtClean="0"/>
              <a:t>So resist your phone and improve your concentration and memory</a:t>
            </a:r>
          </a:p>
          <a:p>
            <a:r>
              <a:rPr lang="en-US" sz="2000" dirty="0" smtClean="0"/>
              <a:t>The overuse of phones and social media makes us feel constantly busy, which can damage our the quality of our communication and relationships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8112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200" dirty="0" smtClean="0">
              <a:hlinkClick r:id="rId2"/>
            </a:endParaRPr>
          </a:p>
          <a:p>
            <a:pPr marL="0" indent="0">
              <a:buNone/>
            </a:pPr>
            <a:endParaRPr lang="en-US" sz="1200" dirty="0">
              <a:hlinkClick r:id="rId2"/>
            </a:endParaRPr>
          </a:p>
          <a:p>
            <a:pPr marL="0" indent="0">
              <a:buNone/>
            </a:pPr>
            <a:endParaRPr lang="en-US" sz="1400" dirty="0" smtClean="0">
              <a:hlinkClick r:id="rId2"/>
            </a:endParaRPr>
          </a:p>
          <a:p>
            <a:pPr marL="0" indent="0">
              <a:buNone/>
            </a:pPr>
            <a:r>
              <a:rPr lang="en-US" sz="1400" dirty="0" smtClean="0">
                <a:hlinkClick r:id="rId2"/>
              </a:rPr>
              <a:t>http</a:t>
            </a:r>
            <a:r>
              <a:rPr lang="en-US" sz="1400" dirty="0">
                <a:hlinkClick r:id="rId2"/>
              </a:rPr>
              <a:t>://benbuchanan.com.au/phone-social-media-drain-our-brain</a:t>
            </a:r>
            <a:r>
              <a:rPr lang="en-US" sz="1400" dirty="0" smtClean="0">
                <a:hlinkClick r:id="rId2"/>
              </a:rPr>
              <a:t>/</a:t>
            </a:r>
            <a:endParaRPr lang="en-US" sz="1400" dirty="0" smtClean="0"/>
          </a:p>
          <a:p>
            <a:pPr marL="0" indent="0">
              <a:buNone/>
            </a:pPr>
            <a:endParaRPr lang="en-US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230" y="1484784"/>
            <a:ext cx="2667000" cy="152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792" y="3296816"/>
            <a:ext cx="20478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9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Outlook on the Global Agenda 2015</a:t>
            </a:r>
            <a:endParaRPr lang="en-AU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AU" sz="6400" b="1" dirty="0" smtClean="0"/>
              <a:t>World Economic Forum </a:t>
            </a:r>
            <a:r>
              <a:rPr lang="en-AU" sz="6400" dirty="0" smtClean="0"/>
              <a:t>reports:</a:t>
            </a:r>
          </a:p>
          <a:p>
            <a:r>
              <a:rPr lang="en-AU" sz="6400" dirty="0" smtClean="0"/>
              <a:t>Top 10 trends for next 12-18 months</a:t>
            </a:r>
          </a:p>
          <a:p>
            <a:r>
              <a:rPr lang="en-AU" sz="6400" dirty="0" smtClean="0"/>
              <a:t>Regional challenges </a:t>
            </a:r>
          </a:p>
          <a:p>
            <a:r>
              <a:rPr lang="en-AU" sz="6400" dirty="0" smtClean="0"/>
              <a:t>Overview of global leadership and governance</a:t>
            </a:r>
          </a:p>
          <a:p>
            <a:r>
              <a:rPr lang="en-AU" sz="6400" dirty="0" smtClean="0"/>
              <a:t>Emerging issues that will define our future (</a:t>
            </a:r>
            <a:r>
              <a:rPr lang="en-AU" sz="6400" dirty="0" err="1" smtClean="0"/>
              <a:t>eg</a:t>
            </a:r>
            <a:r>
              <a:rPr lang="en-AU" sz="6400" dirty="0" smtClean="0"/>
              <a:t>. future of education; future of the internet)</a:t>
            </a:r>
          </a:p>
          <a:p>
            <a:endParaRPr lang="en-AU" sz="6400" dirty="0"/>
          </a:p>
          <a:p>
            <a:pPr marL="0" indent="0">
              <a:buNone/>
            </a:pPr>
            <a:endParaRPr lang="en-AU" sz="6400" dirty="0" smtClean="0"/>
          </a:p>
          <a:p>
            <a:endParaRPr lang="en-AU" sz="4900" dirty="0"/>
          </a:p>
          <a:p>
            <a:endParaRPr lang="en-AU" sz="4900" dirty="0" smtClean="0"/>
          </a:p>
          <a:p>
            <a:pPr marL="0" indent="0">
              <a:buNone/>
            </a:pPr>
            <a:endParaRPr lang="en-AU" sz="4900" dirty="0" smtClean="0">
              <a:hlinkClick r:id="rId2"/>
            </a:endParaRPr>
          </a:p>
          <a:p>
            <a:pPr marL="0" indent="0">
              <a:buNone/>
            </a:pPr>
            <a:endParaRPr lang="en-AU" sz="4900" dirty="0">
              <a:hlinkClick r:id="rId2"/>
            </a:endParaRPr>
          </a:p>
          <a:p>
            <a:pPr marL="0" indent="0">
              <a:buNone/>
            </a:pPr>
            <a:endParaRPr lang="en-AU" sz="4900" dirty="0" smtClean="0">
              <a:hlinkClick r:id="rId2"/>
            </a:endParaRPr>
          </a:p>
          <a:p>
            <a:pPr marL="0" indent="0">
              <a:buNone/>
            </a:pPr>
            <a:endParaRPr lang="en-AU" sz="4900" dirty="0">
              <a:hlinkClick r:id="rId2"/>
            </a:endParaRPr>
          </a:p>
          <a:p>
            <a:pPr marL="0" indent="0">
              <a:buNone/>
            </a:pPr>
            <a:endParaRPr lang="en-AU" sz="4900" dirty="0" smtClean="0">
              <a:hlinkClick r:id="rId2"/>
            </a:endParaRPr>
          </a:p>
          <a:p>
            <a:pPr marL="0" indent="0">
              <a:buNone/>
            </a:pPr>
            <a:endParaRPr lang="en-AU" sz="4900" dirty="0">
              <a:hlinkClick r:id="rId2"/>
            </a:endParaRPr>
          </a:p>
          <a:p>
            <a:pPr marL="0" indent="0">
              <a:buNone/>
            </a:pPr>
            <a:endParaRPr lang="en-AU" sz="4900" dirty="0" smtClean="0">
              <a:hlinkClick r:id="rId2"/>
            </a:endParaRPr>
          </a:p>
          <a:p>
            <a:pPr marL="0" indent="0">
              <a:buNone/>
            </a:pPr>
            <a:endParaRPr lang="en-AU" sz="4900" dirty="0">
              <a:hlinkClick r:id="rId2"/>
            </a:endParaRPr>
          </a:p>
          <a:p>
            <a:pPr marL="0" indent="0">
              <a:buNone/>
            </a:pPr>
            <a:endParaRPr lang="en-AU" sz="4900" dirty="0" smtClean="0">
              <a:hlinkClick r:id="rId2"/>
            </a:endParaRPr>
          </a:p>
          <a:p>
            <a:pPr marL="0" indent="0">
              <a:buNone/>
            </a:pPr>
            <a:endParaRPr lang="en-AU" sz="4900" dirty="0">
              <a:hlinkClick r:id="rId2"/>
            </a:endParaRPr>
          </a:p>
          <a:p>
            <a:pPr marL="0" indent="0">
              <a:buNone/>
            </a:pPr>
            <a:endParaRPr lang="en-AU" sz="4900" dirty="0" smtClean="0">
              <a:hlinkClick r:id="rId2"/>
            </a:endParaRPr>
          </a:p>
          <a:p>
            <a:pPr marL="0" indent="0">
              <a:buNone/>
            </a:pPr>
            <a:r>
              <a:rPr lang="en-AU" sz="4900" dirty="0" smtClean="0">
                <a:hlinkClick r:id="rId2"/>
              </a:rPr>
              <a:t>http</a:t>
            </a:r>
            <a:r>
              <a:rPr lang="en-AU" sz="4900" dirty="0">
                <a:hlinkClick r:id="rId2"/>
              </a:rPr>
              <a:t>://reports.weforum.org/outlook-global-agenda-2015</a:t>
            </a:r>
            <a:r>
              <a:rPr lang="en-AU" sz="4900" dirty="0" smtClean="0">
                <a:hlinkClick r:id="rId2"/>
              </a:rPr>
              <a:t>/</a:t>
            </a:r>
            <a:endParaRPr lang="en-AU" sz="4900" dirty="0" smtClean="0"/>
          </a:p>
          <a:p>
            <a:pPr marL="0" indent="0">
              <a:buNone/>
            </a:pPr>
            <a:endParaRPr lang="en-AU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2514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AU" sz="5600" b="1" dirty="0" smtClean="0"/>
              <a:t>Mapping the future: the future of the internet</a:t>
            </a:r>
          </a:p>
          <a:p>
            <a:r>
              <a:rPr lang="en-AU" sz="5600" dirty="0" smtClean="0"/>
              <a:t>26 billion devices on the Internet of Things by 2020</a:t>
            </a:r>
          </a:p>
          <a:p>
            <a:r>
              <a:rPr lang="en-AU" sz="5600" dirty="0" smtClean="0"/>
              <a:t>Internet governance - who should oversee our online world?</a:t>
            </a:r>
          </a:p>
          <a:p>
            <a:r>
              <a:rPr lang="en-AU" sz="5600" dirty="0" smtClean="0"/>
              <a:t>Most of the core infrastructure remains in Western institutions, especially the US (Domain names, IP addresses)</a:t>
            </a:r>
          </a:p>
          <a:p>
            <a:r>
              <a:rPr lang="en-AU" sz="5600" dirty="0" smtClean="0"/>
              <a:t>“In the future, no lone institution or country can rule the internet, not even the US” – </a:t>
            </a:r>
            <a:r>
              <a:rPr lang="en-AU" sz="5600" dirty="0" err="1" smtClean="0"/>
              <a:t>Xiaodong</a:t>
            </a:r>
            <a:r>
              <a:rPr lang="en-AU" sz="5600" dirty="0" smtClean="0"/>
              <a:t> Lee. </a:t>
            </a:r>
          </a:p>
          <a:p>
            <a:r>
              <a:rPr lang="en-AU" sz="5600" dirty="0" smtClean="0"/>
              <a:t>“We need a clearer understanding of the limits of government and corporate intervention online” – Helen </a:t>
            </a:r>
            <a:r>
              <a:rPr lang="en-AU" sz="5600" dirty="0" err="1" smtClean="0"/>
              <a:t>Margetts</a:t>
            </a:r>
            <a:endParaRPr lang="en-AU" sz="5600" dirty="0" smtClean="0"/>
          </a:p>
          <a:p>
            <a:r>
              <a:rPr lang="en-AU" sz="5600" dirty="0" smtClean="0"/>
              <a:t>The real dangers of the internet lie with the emergence of monolithic platforms (</a:t>
            </a:r>
            <a:r>
              <a:rPr lang="en-AU" sz="5600" dirty="0" err="1" smtClean="0"/>
              <a:t>eg</a:t>
            </a:r>
            <a:r>
              <a:rPr lang="en-AU" sz="5600" dirty="0" smtClean="0"/>
              <a:t>. Google,  Facebook)</a:t>
            </a:r>
          </a:p>
          <a:p>
            <a:r>
              <a:rPr lang="en-AU" sz="5600" dirty="0" smtClean="0"/>
              <a:t>Can existing laws about copyright, fraud, libel, data protection and freedom of expression be effectively enforced online?</a:t>
            </a:r>
          </a:p>
          <a:p>
            <a:pPr marL="0" indent="0">
              <a:buNone/>
            </a:pPr>
            <a:endParaRPr lang="en-AU" sz="4900" b="1" dirty="0" smtClean="0"/>
          </a:p>
          <a:p>
            <a:pPr marL="0" indent="0">
              <a:buNone/>
            </a:pPr>
            <a:endParaRPr lang="en-AU" sz="4900" b="1" dirty="0"/>
          </a:p>
          <a:p>
            <a:pPr marL="0" indent="0">
              <a:buNone/>
            </a:pPr>
            <a:r>
              <a:rPr lang="en-AU" sz="4900" dirty="0">
                <a:hlinkClick r:id="rId3"/>
              </a:rPr>
              <a:t>http://reports.weforum.org/outlook-global-agenda-2015/future-agenda/mapping-the-future-the-future-of-the-internet</a:t>
            </a:r>
            <a:r>
              <a:rPr lang="en-AU" sz="4900" dirty="0" smtClean="0">
                <a:hlinkClick r:id="rId3"/>
              </a:rPr>
              <a:t>/</a:t>
            </a:r>
            <a:endParaRPr lang="en-AU" sz="4900" dirty="0" smtClean="0"/>
          </a:p>
          <a:p>
            <a:pPr marL="0" indent="0">
              <a:buNone/>
            </a:pPr>
            <a:endParaRPr lang="en-AU" sz="4900" b="1" dirty="0" smtClean="0"/>
          </a:p>
          <a:p>
            <a:pPr marL="0" indent="0">
              <a:buNone/>
            </a:pPr>
            <a:endParaRPr lang="en-AU" sz="4900" b="1" dirty="0"/>
          </a:p>
          <a:p>
            <a:pPr marL="0" indent="0">
              <a:buNone/>
            </a:pPr>
            <a:endParaRPr lang="en-AU" sz="4900" b="1" dirty="0" smtClean="0"/>
          </a:p>
          <a:p>
            <a:pPr marL="0" indent="0">
              <a:buNone/>
            </a:pPr>
            <a:endParaRPr lang="en-AU" sz="4900" b="1" dirty="0"/>
          </a:p>
          <a:p>
            <a:pPr marL="0" indent="0">
              <a:buNone/>
            </a:pPr>
            <a:endParaRPr lang="en-AU" sz="4900" b="1" dirty="0" smtClean="0"/>
          </a:p>
          <a:p>
            <a:pPr marL="0" indent="0">
              <a:buNone/>
            </a:pPr>
            <a:endParaRPr lang="en-AU" sz="4900" b="1" dirty="0"/>
          </a:p>
          <a:p>
            <a:pPr marL="0" indent="0">
              <a:buNone/>
            </a:pPr>
            <a:endParaRPr lang="en-AU" sz="4900" b="1" dirty="0" smtClean="0"/>
          </a:p>
          <a:p>
            <a:pPr marL="0" indent="0">
              <a:buNone/>
            </a:pPr>
            <a:endParaRPr lang="en-AU" sz="4900" b="1" dirty="0"/>
          </a:p>
          <a:p>
            <a:pPr marL="0" indent="0">
              <a:buNone/>
            </a:pPr>
            <a:endParaRPr lang="en-AU" sz="4900" b="1" dirty="0" smtClean="0"/>
          </a:p>
          <a:p>
            <a:pPr marL="0" indent="0">
              <a:buNone/>
            </a:pPr>
            <a:endParaRPr lang="en-AU" sz="4900" b="1" dirty="0"/>
          </a:p>
          <a:p>
            <a:pPr marL="0" indent="0">
              <a:buNone/>
            </a:pPr>
            <a:endParaRPr lang="en-AU" sz="4900" b="1" dirty="0" smtClean="0"/>
          </a:p>
          <a:p>
            <a:pPr marL="0" indent="0">
              <a:buNone/>
            </a:pPr>
            <a:endParaRPr lang="en-AU" sz="4900" b="1" dirty="0"/>
          </a:p>
          <a:p>
            <a:pPr marL="0" indent="0">
              <a:buNone/>
            </a:pPr>
            <a:endParaRPr lang="en-AU" sz="4900" b="1" dirty="0" smtClean="0"/>
          </a:p>
          <a:p>
            <a:pPr lvl="0"/>
            <a:r>
              <a:rPr lang="en-AU" sz="4900" dirty="0">
                <a:solidFill>
                  <a:prstClr val="black"/>
                </a:solidFill>
                <a:hlinkClick r:id="rId3"/>
              </a:rPr>
              <a:t>http://reports.weforum.org/outlook-global-agenda-2015/future-agenda/mapping-the-future-the-future-of-the-internet/</a:t>
            </a:r>
            <a:endParaRPr lang="en-AU" sz="49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AU" sz="1400" b="1" dirty="0" smtClean="0"/>
          </a:p>
          <a:p>
            <a:pPr marL="0" indent="0">
              <a:buNone/>
            </a:pPr>
            <a:endParaRPr lang="en-AU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01008"/>
            <a:ext cx="352839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45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</TotalTime>
  <Words>3119</Words>
  <Application>Microsoft Office PowerPoint</Application>
  <PresentationFormat>On-screen Show (4:3)</PresentationFormat>
  <Paragraphs>679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Password reset!</vt:lpstr>
      <vt:lpstr>Australian Online Landscape Review</vt:lpstr>
      <vt:lpstr>Top sites in Australia</vt:lpstr>
      <vt:lpstr>Aust. Multi-Screen Report Q3 2014</vt:lpstr>
      <vt:lpstr>Online streaming video</vt:lpstr>
      <vt:lpstr>Australian e-Generation Report</vt:lpstr>
      <vt:lpstr>Brain drain</vt:lpstr>
      <vt:lpstr>Outlook on the Global Agenda 2015</vt:lpstr>
      <vt:lpstr>              The (algo)rithm of life</vt:lpstr>
      <vt:lpstr>Who are the watchdogs?</vt:lpstr>
      <vt:lpstr>“The internet will disappear”</vt:lpstr>
      <vt:lpstr>Internet.org</vt:lpstr>
      <vt:lpstr>Facebook suicide prevention</vt:lpstr>
      <vt:lpstr>Curriculum of the future: how digital content is changing education</vt:lpstr>
      <vt:lpstr>PowerPoint Presentation</vt:lpstr>
      <vt:lpstr>             Florida Polytechnic University Library</vt:lpstr>
      <vt:lpstr>Libraries in the digital age? Yes, they’re still crucial</vt:lpstr>
      <vt:lpstr>The most anticipated tech of 2015</vt:lpstr>
      <vt:lpstr>Wearable technology</vt:lpstr>
      <vt:lpstr>             The Apple Watch</vt:lpstr>
      <vt:lpstr>Oculus Rift headsets</vt:lpstr>
      <vt:lpstr>Google Cardboard</vt:lpstr>
      <vt:lpstr>3D and 4D printing</vt:lpstr>
      <vt:lpstr>PowerPoint Presentation</vt:lpstr>
      <vt:lpstr>Raspberry Pi 2</vt:lpstr>
      <vt:lpstr>Emojis</vt:lpstr>
      <vt:lpstr>PowerPoint Presentation</vt:lpstr>
      <vt:lpstr>Google Self-Driving Car</vt:lpstr>
      <vt:lpstr>Car wars</vt:lpstr>
      <vt:lpstr>Apple iWork</vt:lpstr>
      <vt:lpstr>Storydesk</vt:lpstr>
      <vt:lpstr>eBooks from Wikipedia</vt:lpstr>
      <vt:lpstr>Kindle Textbook Creator</vt:lpstr>
      <vt:lpstr>The Oscars </vt:lpstr>
    </vt:vector>
  </TitlesOfParts>
  <Company>ACT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Hathaway, Lindy</dc:creator>
  <cp:lastModifiedBy>Hathaway, Lindy</cp:lastModifiedBy>
  <cp:revision>155</cp:revision>
  <dcterms:created xsi:type="dcterms:W3CDTF">2015-02-18T03:07:10Z</dcterms:created>
  <dcterms:modified xsi:type="dcterms:W3CDTF">2015-03-02T02:52:32Z</dcterms:modified>
</cp:coreProperties>
</file>